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798" r:id="rId3"/>
    <p:sldId id="767" r:id="rId4"/>
    <p:sldId id="773" r:id="rId5"/>
    <p:sldId id="821" r:id="rId6"/>
    <p:sldId id="771" r:id="rId7"/>
    <p:sldId id="822" r:id="rId8"/>
    <p:sldId id="785" r:id="rId9"/>
    <p:sldId id="799" r:id="rId10"/>
    <p:sldId id="770" r:id="rId11"/>
    <p:sldId id="800" r:id="rId12"/>
    <p:sldId id="801" r:id="rId13"/>
    <p:sldId id="825" r:id="rId14"/>
    <p:sldId id="783" r:id="rId15"/>
    <p:sldId id="829" r:id="rId16"/>
    <p:sldId id="830" r:id="rId17"/>
    <p:sldId id="802" r:id="rId18"/>
    <p:sldId id="784" r:id="rId19"/>
    <p:sldId id="786" r:id="rId20"/>
    <p:sldId id="803" r:id="rId21"/>
    <p:sldId id="804" r:id="rId22"/>
    <p:sldId id="805" r:id="rId23"/>
    <p:sldId id="806" r:id="rId24"/>
    <p:sldId id="788" r:id="rId25"/>
    <p:sldId id="807" r:id="rId26"/>
    <p:sldId id="826" r:id="rId27"/>
    <p:sldId id="823" r:id="rId28"/>
    <p:sldId id="824" r:id="rId29"/>
    <p:sldId id="808" r:id="rId30"/>
    <p:sldId id="790" r:id="rId31"/>
    <p:sldId id="809" r:id="rId32"/>
    <p:sldId id="810" r:id="rId33"/>
    <p:sldId id="811" r:id="rId34"/>
    <p:sldId id="796" r:id="rId35"/>
    <p:sldId id="812" r:id="rId36"/>
    <p:sldId id="310" r:id="rId37"/>
    <p:sldId id="827" r:id="rId38"/>
    <p:sldId id="311" r:id="rId39"/>
    <p:sldId id="797" r:id="rId40"/>
    <p:sldId id="768" r:id="rId41"/>
    <p:sldId id="813" r:id="rId42"/>
    <p:sldId id="814" r:id="rId43"/>
    <p:sldId id="815" r:id="rId44"/>
    <p:sldId id="816" r:id="rId45"/>
    <p:sldId id="817" r:id="rId46"/>
    <p:sldId id="818" r:id="rId47"/>
    <p:sldId id="819" r:id="rId48"/>
    <p:sldId id="820" r:id="rId49"/>
    <p:sldId id="828" r:id="rId50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08FE39-04C9-E144-A4FA-AFB7F8AC982A}">
          <p14:sldIdLst>
            <p14:sldId id="256"/>
          </p14:sldIdLst>
        </p14:section>
        <p14:section name="AM 1 - Theory" id="{2255D849-7178-0F4B-9E55-FD6D0DFE8BF0}">
          <p14:sldIdLst>
            <p14:sldId id="798"/>
            <p14:sldId id="767"/>
            <p14:sldId id="773"/>
            <p14:sldId id="821"/>
            <p14:sldId id="771"/>
            <p14:sldId id="822"/>
            <p14:sldId id="785"/>
            <p14:sldId id="799"/>
            <p14:sldId id="770"/>
            <p14:sldId id="800"/>
            <p14:sldId id="801"/>
            <p14:sldId id="825"/>
            <p14:sldId id="783"/>
            <p14:sldId id="829"/>
            <p14:sldId id="830"/>
            <p14:sldId id="802"/>
            <p14:sldId id="784"/>
            <p14:sldId id="786"/>
            <p14:sldId id="803"/>
            <p14:sldId id="804"/>
            <p14:sldId id="805"/>
            <p14:sldId id="806"/>
            <p14:sldId id="788"/>
            <p14:sldId id="807"/>
            <p14:sldId id="826"/>
            <p14:sldId id="823"/>
            <p14:sldId id="824"/>
            <p14:sldId id="808"/>
            <p14:sldId id="790"/>
            <p14:sldId id="809"/>
            <p14:sldId id="810"/>
            <p14:sldId id="811"/>
          </p14:sldIdLst>
        </p14:section>
        <p14:section name="AM 2 - R session" id="{B862AE2B-C43F-EA47-870B-C613BD6498DC}">
          <p14:sldIdLst>
            <p14:sldId id="796"/>
          </p14:sldIdLst>
        </p14:section>
        <p14:section name="PM 1 - Theory" id="{8F3809D1-C7ED-254F-84B5-0F1E292A6127}">
          <p14:sldIdLst>
            <p14:sldId id="812"/>
            <p14:sldId id="310"/>
            <p14:sldId id="827"/>
            <p14:sldId id="311"/>
            <p14:sldId id="797"/>
            <p14:sldId id="768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</p14:sldIdLst>
        </p14:section>
        <p14:section name="PM 2 - R session" id="{64E8B989-C36F-6144-8CF8-44E95FB37089}">
          <p14:sldIdLst>
            <p14:sldId id="8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 Enns" initials="EE" lastIdx="3" clrIdx="0">
    <p:extLst>
      <p:ext uri="{19B8F6BF-5375-455C-9EA6-DF929625EA0E}">
        <p15:presenceInfo xmlns:p15="http://schemas.microsoft.com/office/powerpoint/2012/main" userId="S::eenns@umn.edu::08dfc3b5-75be-4176-bf15-b6c367625f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28"/>
    <p:restoredTop sz="90028"/>
  </p:normalViewPr>
  <p:slideViewPr>
    <p:cSldViewPr snapToGrid="0" snapToObjects="1">
      <p:cViewPr varScale="1">
        <p:scale>
          <a:sx n="81" d="100"/>
          <a:sy n="81" d="100"/>
        </p:scale>
        <p:origin x="20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0454B-382A-AC41-B656-5ED882E8F851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935DD-18E8-5449-B116-23ED0994C4E3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9036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3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3706457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65D06-5050-BAE0-228C-1A26C3EC7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DAAA232C-7918-D563-3D04-10D0BE91E4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13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79D938C-9612-3321-3C38-9B97F9538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8D3B36B6-FE4D-5C49-E1C2-1B1FDA3D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6B36449F-9DDC-BE80-0E28-FF1DD1FCB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66F9B8E5-7898-5F88-C920-5EE1531DD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38AFEE90-4397-367C-F664-9CD18B14A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FBA59CB7-C4D5-ED07-F1CC-A90C936E4A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3741746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14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3507824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BDD53-2EC4-A782-4D1D-97A7E0009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60B1305-A8B3-7B87-13FB-14561AD9C2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15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CDF67947-EEF4-9184-6F90-0957A0894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0E11EDA4-EB6D-EFAE-3808-3B4DEE314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4B28C988-5A78-CB56-3FDE-AFD7BD03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6E6C8AD-7A06-2B73-E68C-EA1B8F4D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0943AFF4-CDA6-FF8C-B477-C5B28F69A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9EC8D95B-8408-A56E-74D5-A212E4EEF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1711310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05211-AEF0-0086-B3F6-67C1D1398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152FFBD4-B5B4-768C-438D-C7E9E9464F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16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E634DBD7-DB68-98CE-00DC-7FF17B640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0914B2A5-9EEB-B60B-84EC-CD691F9AE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1C4C0D4D-7E4E-BAE4-0BA9-F64BDCB64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6E097555-0D8D-A355-C928-EEF8B5FB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A68D80F3-097E-E1AE-63AD-3EC058777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CF66E4D8-6CBC-4043-9A07-F3B942DECF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3838301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18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4147404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19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1882731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20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2893599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21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2387876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22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995899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23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 dirty="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 dirty="0"/>
          </a:p>
        </p:txBody>
      </p:sp>
    </p:spTree>
    <p:extLst>
      <p:ext uri="{BB962C8B-B14F-4D97-AF65-F5344CB8AC3E}">
        <p14:creationId xmlns:p14="http://schemas.microsoft.com/office/powerpoint/2010/main" val="993876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4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 dirty="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 dirty="0"/>
          </a:p>
        </p:txBody>
      </p:sp>
    </p:spTree>
    <p:extLst>
      <p:ext uri="{BB962C8B-B14F-4D97-AF65-F5344CB8AC3E}">
        <p14:creationId xmlns:p14="http://schemas.microsoft.com/office/powerpoint/2010/main" val="197358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24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3520624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30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1695340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31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2858638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32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3370641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33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3797575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MSans10"/>
              </a:rPr>
              <a:t>Because the denominator is not a function of </a:t>
            </a:r>
            <a:r>
              <a:rPr lang="el-GR" sz="1800" dirty="0">
                <a:effectLst/>
                <a:latin typeface="LMMathItalic10"/>
              </a:rPr>
              <a:t>θ </a:t>
            </a:r>
            <a:r>
              <a:rPr lang="en-US" sz="1800" dirty="0">
                <a:effectLst/>
                <a:latin typeface="LMSans10"/>
              </a:rPr>
              <a:t>we can rewrite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935DD-18E8-5449-B116-23ED0994C4E3}" type="slidenum">
              <a:rPr lang="en-MX" smtClean="0"/>
              <a:t>38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80349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39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 dirty="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 dirty="0"/>
          </a:p>
        </p:txBody>
      </p:sp>
    </p:spTree>
    <p:extLst>
      <p:ext uri="{BB962C8B-B14F-4D97-AF65-F5344CB8AC3E}">
        <p14:creationId xmlns:p14="http://schemas.microsoft.com/office/powerpoint/2010/main" val="3466917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40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2739801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41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838115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42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288644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2A808-F88C-1330-08D7-4C2EF469D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892D4F91-23EE-AF75-047E-980866B288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5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1F435DA6-7EAB-DA83-76B2-DCF059678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AD1A395-FEF8-355B-9E2A-09508913B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A9F9F3C0-D0E3-F7A5-CF5E-7F881DBB2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86C606CF-1E43-CD5C-2181-3D1CD6115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0F7B3990-57C5-1C6B-CCE6-D3FE2D3CED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616E3AEA-6B63-2D96-F88C-AF8C774FE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313593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43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1794519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44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2047405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45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473730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46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3503580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47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23620966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48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280167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6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23501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F2A0F-C022-025B-F299-43EF3D19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61B9E567-973F-838F-5396-8A73E6678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7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8BB2E911-366E-B652-2C8C-B980F6472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1984AB1-22F8-6046-FC70-94F76514A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544B7149-374E-6990-8B14-A469A324A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FC7B5FDB-B99E-0094-6397-2E7680638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C4682E1B-84EE-CAAE-BE3E-D5C15B068A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E0C0C931-55D5-F364-8870-745D0F8CC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 dirty="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 dirty="0"/>
          </a:p>
        </p:txBody>
      </p:sp>
    </p:spTree>
    <p:extLst>
      <p:ext uri="{BB962C8B-B14F-4D97-AF65-F5344CB8AC3E}">
        <p14:creationId xmlns:p14="http://schemas.microsoft.com/office/powerpoint/2010/main" val="2492140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8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1641751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10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52989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11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2782719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B6835DF-D90E-1C4A-B762-5A697733C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3EBD7-DB03-1B42-B02C-892547F67E2F}" type="slidenum">
              <a:rPr lang="en-US" altLang="en-MX" sz="1200" b="0">
                <a:latin typeface="Times New Roman" panose="02020603050405020304" pitchFamily="18" charset="0"/>
              </a:rPr>
              <a:pPr/>
              <a:t>12</a:t>
            </a:fld>
            <a:endParaRPr lang="en-US" altLang="en-MX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195EED2-8336-1346-819C-F8A28B4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617A638-8F31-7A4D-BDA1-8DC5B6F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MX" sz="1200" b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F24456C3-0914-4544-85B5-B8EB057B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2" name="Rectangle 5">
            <a:extLst>
              <a:ext uri="{FF2B5EF4-FFF2-40B4-BE49-F238E27FC236}">
                <a16:creationId xmlns:a16="http://schemas.microsoft.com/office/drawing/2014/main" id="{0F076D51-3413-AA46-9124-A51AAB1E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EB6F3756-E8FA-1B4B-8719-1BDAFD98B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79450"/>
            <a:ext cx="6046788" cy="3402013"/>
          </a:xfrm>
          <a:ln w="12700" cap="flat"/>
        </p:spPr>
      </p:sp>
      <p:sp>
        <p:nvSpPr>
          <p:cNvPr id="39944" name="Rectangle 7">
            <a:extLst>
              <a:ext uri="{FF2B5EF4-FFF2-40B4-BE49-F238E27FC236}">
                <a16:creationId xmlns:a16="http://schemas.microsoft.com/office/drawing/2014/main" id="{26D28B72-7704-7A43-B91E-D6B553F97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6" tIns="46034" rIns="92066" bIns="46034"/>
          <a:lstStyle/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  <a:p>
            <a:pPr defTabSz="966788">
              <a:spcBef>
                <a:spcPts val="525"/>
              </a:spcBef>
              <a:spcAft>
                <a:spcPts val="525"/>
              </a:spcAft>
            </a:pPr>
            <a:endParaRPr lang="en-US" altLang="en-MX" sz="2500"/>
          </a:p>
        </p:txBody>
      </p:sp>
    </p:spTree>
    <p:extLst>
      <p:ext uri="{BB962C8B-B14F-4D97-AF65-F5344CB8AC3E}">
        <p14:creationId xmlns:p14="http://schemas.microsoft.com/office/powerpoint/2010/main" val="631481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0704-9FC7-8A49-A4A5-7A9788254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BB113-AF21-0E47-A8EB-E3095D15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0FA13-70C2-2340-95F9-1927DC7C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A59D7-6978-7A43-85AA-A0DB0396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39578-B193-8D4A-ADD8-D9500022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1484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9D19-4FB4-B840-B3EA-CCF24CC5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6C37F-B9B0-0642-A2AA-950D46D83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6870C-9D28-7E4E-A561-087B0054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098A9-86FF-334B-A5F7-AD173397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3FB7C-5EE2-BE49-964E-51F1C450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1015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557AF4-EC69-6B4F-8DA5-7BD6D3D85A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C8B2B-968B-1047-90EA-E167D2A94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AA360-BFC2-D14D-8B62-1669020E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11AB9-E2EF-CD4B-8753-86FF534E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5C54-60D4-654F-B374-09763682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610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3CAA6-6EDC-1D40-90F6-1298DBD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862F3-0266-D74B-9918-63CD8DBC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55E76-9DD8-EB43-9395-B26657BE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031D8-DE70-C642-8E0B-8D0FA18E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9E0BF-4E07-4C4F-A30C-D3D1BE78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1358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2935-C814-3A40-BDC1-B8A0DF4B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A629E-E2AC-A243-8FE9-649BAAFF4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2BC89-149D-CD40-8BCA-AF6FD03C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E1822-A3D7-EE44-BCE9-1AF09C97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22CB-35BD-504C-B289-2264FCEF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015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1126-89C6-E948-A11E-CC58B6C6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7829-7B88-D94D-8756-0D99EC457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X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8A41-8464-C64E-8A80-72DCB48FA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68970-AF1A-C146-914A-79BB7AEB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A375F-497E-544F-9712-34CBA29E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DF402-01DB-8540-ADC4-CE41A78D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5175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5F91-5CAD-BB40-9F49-8FAAE840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81C39-7F67-714B-83C7-657954049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5AE61-6876-B34D-B2A9-EFED39915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6B547D-73D6-314C-9E91-F4B23FFFC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892BD-DB4A-8B44-9C75-935681D18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AC922-7AAB-2047-8A25-7481CABF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C5A75-55FD-4548-9E96-FB413DF6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3A9CC-42D4-7B4B-9C1A-6215BC22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8315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589B-CE9D-3E40-B869-2DED7BCB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AABF-75D9-7943-8B52-69D2038A3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BE464-D0AE-DD4D-9599-C586AA6B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F8548-7F32-EC49-8A57-EB0BD8B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6041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B9FC8-8B26-4D46-B974-E361691C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31FA8-9E30-2144-837D-419976A3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2FA53-43F0-D14A-8377-62AFE7DF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1752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D15A-9DC1-3C43-8467-F9E6F657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3A97-A697-4044-82D7-748722E85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0546A-B557-724A-B4E6-DC6BA9A6A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161C5-F688-6B40-8B6E-71E10C7A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F9B87-9612-BD4B-8005-F3316561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CA0C8-898F-0D42-8281-4B67AAA6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96852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257E-56C7-244D-9671-5DE62C1D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362F37-42DD-C042-B1A0-7A5650F9C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B50CC-CD53-C949-9735-E0AA29531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171F2-B635-354E-83C5-FFE1DB5F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12CC3-DA6D-6A47-A74C-6C9C3B63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6A04A-FFA5-424E-AF43-C7C71448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511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3E144-9558-D849-8846-8FF265D4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C61CD-56EE-FC41-9601-F3255F9B5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F4ECB-0FF9-D34D-9B4B-374D514E0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E7B01-5249-2444-84F6-876844C50715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0FC73-6EF6-EC4F-818F-1AF00402F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CBBC2-147D-0341-9E26-CAF158C2C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84426-94D3-F942-9F7D-C35C0C29089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6361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MX" sz="4400" b="1" kern="1200" dirty="0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D31D-938F-A448-B46B-8468FB03C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84" y="1122363"/>
            <a:ext cx="11697195" cy="2387600"/>
          </a:xfrm>
        </p:spPr>
        <p:txBody>
          <a:bodyPr>
            <a:normAutofit/>
          </a:bodyPr>
          <a:lstStyle/>
          <a:p>
            <a:r>
              <a:rPr lang="en-US" dirty="0"/>
              <a:t>Model Calibration</a:t>
            </a:r>
            <a:endParaRPr lang="en-MX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E0499-B02D-F946-8B2C-523C0C400B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Day 3</a:t>
            </a:r>
            <a:endParaRPr lang="en-MX" sz="3200" dirty="0"/>
          </a:p>
        </p:txBody>
      </p:sp>
    </p:spTree>
    <p:extLst>
      <p:ext uri="{BB962C8B-B14F-4D97-AF65-F5344CB8AC3E}">
        <p14:creationId xmlns:p14="http://schemas.microsoft.com/office/powerpoint/2010/main" val="884684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Calculating “fit”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4958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Goodness-of-Fit (</a:t>
            </a:r>
            <a:r>
              <a:rPr lang="en-US" dirty="0" err="1"/>
              <a:t>GoF</a:t>
            </a:r>
            <a:r>
              <a:rPr lang="en-US" dirty="0"/>
              <a:t>) is the quantitative measure of how well the model is replicating the target data</a:t>
            </a:r>
          </a:p>
          <a:p>
            <a:r>
              <a:rPr lang="en-US" dirty="0"/>
              <a:t>Different ways to measure </a:t>
            </a:r>
            <a:r>
              <a:rPr lang="en-US" dirty="0" err="1"/>
              <a:t>GoF</a:t>
            </a:r>
            <a:endParaRPr lang="en-US" dirty="0"/>
          </a:p>
          <a:p>
            <a:pPr lvl="1"/>
            <a:r>
              <a:rPr lang="en-US" dirty="0"/>
              <a:t>Distance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35407326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Distance </a:t>
            </a:r>
            <a:r>
              <a:rPr lang="en-US" dirty="0" err="1"/>
              <a:t>GoF</a:t>
            </a:r>
            <a:r>
              <a:rPr lang="en-US" dirty="0"/>
              <a:t>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7751" y="1981200"/>
                <a:ext cx="10791645" cy="449580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Sum of squared errors</a:t>
                </a:r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  <a:p>
                <a:r>
                  <a:rPr lang="en-US" dirty="0"/>
                  <a:t>Weighted sum of squared errors</a:t>
                </a:r>
              </a:p>
              <a:p>
                <a:pPr lvl="1"/>
                <a:r>
                  <a:rPr lang="en-US" dirty="0"/>
                  <a:t>Assign different weight to different targets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Often,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7751" y="1981200"/>
                <a:ext cx="10791645" cy="4495800"/>
              </a:xfrm>
              <a:blipFill>
                <a:blip r:embed="rId3"/>
                <a:stretch>
                  <a:fillRect l="-1293" t="-3099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AC4F0-8BA1-9D40-92EA-F1193760CF38}"/>
                  </a:ext>
                </a:extLst>
              </p:cNvPr>
              <p:cNvSpPr txBox="1"/>
              <p:nvPr/>
            </p:nvSpPr>
            <p:spPr>
              <a:xfrm>
                <a:off x="3264115" y="2534856"/>
                <a:ext cx="5798916" cy="138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𝑆𝑆𝐸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AC4F0-8BA1-9D40-92EA-F1193760C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115" y="2534856"/>
                <a:ext cx="5798916" cy="1384738"/>
              </a:xfrm>
              <a:prstGeom prst="rect">
                <a:avLst/>
              </a:prstGeom>
              <a:blipFill>
                <a:blip r:embed="rId4"/>
                <a:stretch>
                  <a:fillRect t="-113636" b="-175455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CFE709-EAF4-624F-BE31-C640903721D8}"/>
                  </a:ext>
                </a:extLst>
              </p:cNvPr>
              <p:cNvSpPr txBox="1"/>
              <p:nvPr/>
            </p:nvSpPr>
            <p:spPr>
              <a:xfrm>
                <a:off x="3228026" y="5320862"/>
                <a:ext cx="5871094" cy="1384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𝑆𝑆𝐸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CFE709-EAF4-624F-BE31-C64090372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026" y="5320862"/>
                <a:ext cx="5871094" cy="1384738"/>
              </a:xfrm>
              <a:prstGeom prst="rect">
                <a:avLst/>
              </a:prstGeom>
              <a:blipFill>
                <a:blip r:embed="rId5"/>
                <a:stretch>
                  <a:fillRect l="-1080" t="-115596" r="-2160" b="-17798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95935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Likelihood as </a:t>
            </a:r>
            <a:r>
              <a:rPr lang="en-US" dirty="0" err="1"/>
              <a:t>GoF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7751" y="1981200"/>
                <a:ext cx="10791645" cy="449580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How likely is the observed data to have come from a model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with set of parameter values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Assuming targets are independent, overall likelihood is the product of individual likelihoods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Generally, we work with log-likelihood</a:t>
                </a:r>
              </a:p>
            </p:txBody>
          </p:sp>
        </mc:Choice>
        <mc:Fallback xmlns="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7751" y="1981200"/>
                <a:ext cx="10791645" cy="4495800"/>
              </a:xfrm>
              <a:blipFill>
                <a:blip r:embed="rId3"/>
                <a:stretch>
                  <a:fillRect l="-1293" t="-3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C70D0A-032A-524E-9E78-2A07C1A5FE3E}"/>
                  </a:ext>
                </a:extLst>
              </p:cNvPr>
              <p:cNvSpPr txBox="1"/>
              <p:nvPr/>
            </p:nvSpPr>
            <p:spPr>
              <a:xfrm>
                <a:off x="4114800" y="3830189"/>
                <a:ext cx="5491783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C70D0A-032A-524E-9E78-2A07C1A5F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3830189"/>
                <a:ext cx="5491783" cy="1211550"/>
              </a:xfrm>
              <a:prstGeom prst="rect">
                <a:avLst/>
              </a:prstGeom>
              <a:blipFill>
                <a:blip r:embed="rId4"/>
                <a:stretch>
                  <a:fillRect t="-112500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BB4AFA-C890-0E4F-90B3-7CBA9ACDE226}"/>
                  </a:ext>
                </a:extLst>
              </p:cNvPr>
              <p:cNvSpPr txBox="1"/>
              <p:nvPr/>
            </p:nvSpPr>
            <p:spPr>
              <a:xfrm>
                <a:off x="4293918" y="5402956"/>
                <a:ext cx="5491783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) 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charset="0"/>
                            </a:rPr>
                            <m:t>log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BB4AFA-C890-0E4F-90B3-7CBA9ACDE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18" y="5402956"/>
                <a:ext cx="5491783" cy="1211550"/>
              </a:xfrm>
              <a:prstGeom prst="rect">
                <a:avLst/>
              </a:prstGeom>
              <a:blipFill>
                <a:blip r:embed="rId5"/>
                <a:stretch>
                  <a:fillRect t="-112500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9280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825F-5565-5705-96CE-53089532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07B03A2-6CC8-DFF2-9AFA-D21797DF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6B7AE29-2463-C49E-4BEC-4CEA99B78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8F646E56-1A43-3FD5-3F60-90D3FF70D7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Likelihood as </a:t>
            </a:r>
            <a:r>
              <a:rPr lang="en-US" dirty="0" err="1"/>
              <a:t>GoF</a:t>
            </a:r>
            <a:endParaRPr lang="en-US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7403D3D-645C-D0F4-8E6D-998E660F9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4958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 the case of Normal likelihood with equal variance across targets, MLE yields the same results as minimizing SSE. </a:t>
            </a:r>
            <a:r>
              <a:rPr lang="en-US" b="1" dirty="0"/>
              <a:t>But</a:t>
            </a:r>
            <a:r>
              <a:rPr lang="en-US" dirty="0"/>
              <a:t> if the variance is not equal, MLE is </a:t>
            </a:r>
            <a:r>
              <a:rPr lang="en-US" b="1" dirty="0"/>
              <a:t>NOT</a:t>
            </a:r>
            <a:r>
              <a:rPr lang="en-US" dirty="0"/>
              <a:t> equivalent to minimizing SSE</a:t>
            </a:r>
          </a:p>
          <a:p>
            <a:pPr>
              <a:spcAft>
                <a:spcPts val="1200"/>
              </a:spcAft>
            </a:pPr>
            <a:r>
              <a:rPr lang="en-US" dirty="0"/>
              <a:t>The variance serves as a weighting factor. The lower the variance, the higher the weight! </a:t>
            </a:r>
            <a:r>
              <a:rPr lang="en-US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1262391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Commonly used likelihoods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B95E3-8C56-C547-88F8-9CD187B8AE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b="1" dirty="0"/>
                  <a:t>Normal distribution</a:t>
                </a:r>
              </a:p>
              <a:p>
                <a:pPr>
                  <a:spcAft>
                    <a:spcPts val="2400"/>
                  </a:spcAft>
                </a:pPr>
                <a:endParaRPr lang="en-US" dirty="0"/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In R: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dnorm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(x=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mean=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sd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log=T)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Binomial distribution – for prevalence or proportions</a:t>
                </a:r>
              </a:p>
              <a:p>
                <a:pPr>
                  <a:spcAft>
                    <a:spcPts val="600"/>
                  </a:spcAft>
                </a:pPr>
                <a:endParaRPr lang="en-US" b="1" dirty="0"/>
              </a:p>
              <a:p>
                <a:pPr>
                  <a:spcAft>
                    <a:spcPts val="600"/>
                  </a:spcAft>
                </a:pPr>
                <a:endParaRPr lang="en-US" dirty="0"/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In R: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dbinom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(x=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size=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prob=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log=T)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Multinomial distribution – for multiple categories proportions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In R: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dmultinom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(x=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prob=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log=T)</a:t>
                </a:r>
                <a:endParaRPr lang="en-US" dirty="0"/>
              </a:p>
              <a:p>
                <a:pPr lvl="1">
                  <a:spcAft>
                    <a:spcPts val="1200"/>
                  </a:spcAft>
                </a:pPr>
                <a:endParaRPr lang="en-US" dirty="0"/>
              </a:p>
              <a:p>
                <a:endParaRPr lang="en-MX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B95E3-8C56-C547-88F8-9CD187B8A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965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434068-27C2-994B-BE50-0806F9EF317B}"/>
                  </a:ext>
                </a:extLst>
              </p:cNvPr>
              <p:cNvSpPr txBox="1"/>
              <p:nvPr/>
            </p:nvSpPr>
            <p:spPr>
              <a:xfrm>
                <a:off x="241977" y="2180451"/>
                <a:ext cx="9803561" cy="922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434068-27C2-994B-BE50-0806F9EF3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77" y="2180451"/>
                <a:ext cx="9803561" cy="922817"/>
              </a:xfrm>
              <a:prstGeom prst="rect">
                <a:avLst/>
              </a:prstGeom>
              <a:blipFill>
                <a:blip r:embed="rId4"/>
                <a:stretch>
                  <a:fillRect t="-1351" b="-10811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08D455-2041-2D4E-9EA8-8B08F97B1A7B}"/>
                  </a:ext>
                </a:extLst>
              </p:cNvPr>
              <p:cNvSpPr txBox="1"/>
              <p:nvPr/>
            </p:nvSpPr>
            <p:spPr>
              <a:xfrm>
                <a:off x="838200" y="4072054"/>
                <a:ext cx="11313162" cy="9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log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mr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log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08D455-2041-2D4E-9EA8-8B08F97B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72054"/>
                <a:ext cx="11313162" cy="968150"/>
              </a:xfrm>
              <a:prstGeom prst="rect">
                <a:avLst/>
              </a:prstGeom>
              <a:blipFill>
                <a:blip r:embed="rId5"/>
                <a:stretch>
                  <a:fillRect l="-1459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69057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F4EEE-BE1B-6928-5D8F-33AFE62F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1D40F0D-15EC-80FF-08C8-F8940195A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DE1C691-4012-B303-B92D-B03B47FD0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302E0C5A-BE5B-5D36-2E28-E707715DF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Commonly used likelihoods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AEF10-6A42-EDD1-F3D0-C97267329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989" y="1825624"/>
                <a:ext cx="11491784" cy="4879975"/>
              </a:xfrm>
            </p:spPr>
            <p:txBody>
              <a:bodyPr>
                <a:normAutofit lnSpcReduction="10000"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b="1" dirty="0"/>
                  <a:t>Multivariate Normal (MVN) distribution – for correlated targets</a:t>
                </a:r>
              </a:p>
              <a:p>
                <a:pPr lvl="1">
                  <a:spcAft>
                    <a:spcPts val="1800"/>
                  </a:spcAft>
                </a:pPr>
                <a:endParaRPr lang="en-US" dirty="0"/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In R: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mvnfast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::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dmvn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(x=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𝑦</m:t>
                    </m:r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mean=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sigma=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Σ</m:t>
                    </m:r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log=T)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Poisson distribution – for counts,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 </m:t>
                    </m:r>
                  </m:oMath>
                </a14:m>
                <a:r>
                  <a:rPr lang="en-US" b="1" dirty="0"/>
                  <a:t>are cases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In R: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dpois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(x=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lambda=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log=T)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Poisson distribution – for incidence,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1" dirty="0"/>
                  <a:t> is a rate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 is the population at risk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In R: 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dpois(x=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lambda=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log=T)</a:t>
                </a:r>
                <a:endParaRPr lang="en-US" dirty="0"/>
              </a:p>
              <a:p>
                <a:pPr lvl="1">
                  <a:spcAft>
                    <a:spcPts val="1200"/>
                  </a:spcAft>
                </a:pPr>
                <a:endParaRPr lang="en-US" dirty="0"/>
              </a:p>
              <a:p>
                <a:endParaRPr lang="en-MX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AEF10-6A42-EDD1-F3D0-C97267329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989" y="1825624"/>
                <a:ext cx="11491784" cy="4879975"/>
              </a:xfrm>
              <a:blipFill>
                <a:blip r:embed="rId3"/>
                <a:stretch>
                  <a:fillRect l="-1214" t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AC4C95-1FBE-5B35-6AD0-EB63C5116085}"/>
                  </a:ext>
                </a:extLst>
              </p:cNvPr>
              <p:cNvSpPr txBox="1"/>
              <p:nvPr/>
            </p:nvSpPr>
            <p:spPr>
              <a:xfrm>
                <a:off x="1" y="2180451"/>
                <a:ext cx="12192000" cy="806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2800" b="0" i="0" smtClean="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AC4C95-1FBE-5B35-6AD0-EB63C5116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180451"/>
                <a:ext cx="12192000" cy="806631"/>
              </a:xfrm>
              <a:prstGeom prst="rect">
                <a:avLst/>
              </a:prstGeom>
              <a:blipFill>
                <a:blip r:embed="rId4"/>
                <a:stretch>
                  <a:fillRect t="-1538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83458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ADBDAD-C62B-2979-B5EE-6E5D83EF4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1901409-5995-7F3A-850B-DAE35C722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4695F4E1-BBDD-3674-C8D0-DAB2B378A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E88323A5-6465-EB8E-AB2B-C92C7D9EC8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Commonly used likelihoods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58B247-6638-9A98-2D21-707252DF4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989" y="1825624"/>
                <a:ext cx="11491784" cy="4879975"/>
              </a:xfrm>
            </p:spPr>
            <p:txBody>
              <a:bodyPr>
                <a:normAutofit lnSpcReduction="10000"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b="1" dirty="0"/>
                  <a:t>Multivariate Normal (MVN) distribution – for correlated targets</a:t>
                </a:r>
              </a:p>
              <a:p>
                <a:pPr lvl="1">
                  <a:spcAft>
                    <a:spcPts val="1800"/>
                  </a:spcAft>
                </a:pPr>
                <a:endParaRPr lang="en-US" dirty="0"/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In R: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mvnfast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::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dmvn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(x=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𝑦</m:t>
                    </m:r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mean=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sigma=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Σ</m:t>
                    </m:r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log=T)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Poisson distribution – for counts,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 </m:t>
                    </m:r>
                  </m:oMath>
                </a14:m>
                <a:r>
                  <a:rPr lang="en-US" b="1" dirty="0"/>
                  <a:t>are cases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In R: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dpois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(x=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lambda=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log=T)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Poisson distribution – for incidence,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1" dirty="0"/>
                  <a:t> is a rate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 is the population at risk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In R: 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dpois(x=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lambda=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log=T)</a:t>
                </a:r>
                <a:endParaRPr lang="en-US" dirty="0"/>
              </a:p>
              <a:p>
                <a:pPr lvl="1">
                  <a:spcAft>
                    <a:spcPts val="1200"/>
                  </a:spcAft>
                </a:pPr>
                <a:endParaRPr lang="en-US" dirty="0"/>
              </a:p>
              <a:p>
                <a:endParaRPr lang="en-MX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58B247-6638-9A98-2D21-707252DF4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989" y="1825624"/>
                <a:ext cx="11491784" cy="4879975"/>
              </a:xfrm>
              <a:blipFill>
                <a:blip r:embed="rId3"/>
                <a:stretch>
                  <a:fillRect l="-1214" t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3B01FE-72AD-FDB4-CC7F-D8F1A347F0C8}"/>
                  </a:ext>
                </a:extLst>
              </p:cNvPr>
              <p:cNvSpPr txBox="1"/>
              <p:nvPr/>
            </p:nvSpPr>
            <p:spPr>
              <a:xfrm>
                <a:off x="1" y="2180451"/>
                <a:ext cx="12192000" cy="806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2800" b="0" i="0" smtClean="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3B01FE-72AD-FDB4-CC7F-D8F1A347F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180451"/>
                <a:ext cx="12192000" cy="806631"/>
              </a:xfrm>
              <a:prstGeom prst="rect">
                <a:avLst/>
              </a:prstGeom>
              <a:blipFill>
                <a:blip r:embed="rId4"/>
                <a:stretch>
                  <a:fillRect t="-1538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80293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1E50-424F-F847-9D65-B15B7D5D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Search </a:t>
            </a:r>
            <a:r>
              <a:rPr lang="nl-NL" dirty="0" err="1"/>
              <a:t>Strategies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Algorithms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80782-E964-7547-9970-B82188907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0328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B42AEA-2423-3E42-B0BC-66CA198DBE62}"/>
              </a:ext>
            </a:extLst>
          </p:cNvPr>
          <p:cNvGrpSpPr/>
          <p:nvPr/>
        </p:nvGrpSpPr>
        <p:grpSpPr>
          <a:xfrm>
            <a:off x="7130004" y="3530277"/>
            <a:ext cx="4962791" cy="3331581"/>
            <a:chOff x="2374175" y="3732756"/>
            <a:chExt cx="4665856" cy="31252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F0AD77-C242-4E42-8CAD-2EFD04E7F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4175" y="3732756"/>
              <a:ext cx="4665856" cy="312524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D93F41-8115-5C40-9571-13F123D96D1C}"/>
                </a:ext>
              </a:extLst>
            </p:cNvPr>
            <p:cNvSpPr/>
            <p:nvPr/>
          </p:nvSpPr>
          <p:spPr>
            <a:xfrm>
              <a:off x="2943617" y="3951556"/>
              <a:ext cx="3855329" cy="2351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Parameter space</a:t>
              </a:r>
            </a:p>
          </p:txBody>
        </p:sp>
      </p:grpSp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Search Strategy</a:t>
            </a:r>
            <a:endParaRPr lang="en-US" b="0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49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Define plausible ranges for parameter whose values are unknown</a:t>
            </a:r>
          </a:p>
          <a:p>
            <a:r>
              <a:rPr lang="en-US" dirty="0"/>
              <a:t>Use a search strategy to “search” through the input parameter space</a:t>
            </a:r>
          </a:p>
          <a:p>
            <a:pPr lvl="1"/>
            <a:r>
              <a:rPr lang="en-US" dirty="0"/>
              <a:t>Run the model for sets of parameter 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  values generated by search strategy</a:t>
            </a:r>
          </a:p>
        </p:txBody>
      </p:sp>
    </p:spTree>
    <p:extLst>
      <p:ext uri="{BB962C8B-B14F-4D97-AF65-F5344CB8AC3E}">
        <p14:creationId xmlns:p14="http://schemas.microsoft.com/office/powerpoint/2010/main" val="33345143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Grid Search</a:t>
            </a:r>
            <a:endParaRPr lang="en-US" b="0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386401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Run model for all possible combinations of parameter values</a:t>
            </a:r>
          </a:p>
          <a:p>
            <a:pPr>
              <a:spcAft>
                <a:spcPts val="1200"/>
              </a:spcAft>
            </a:pPr>
            <a:r>
              <a:rPr lang="en-US" dirty="0"/>
              <a:t>Often infeasible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DDC5FB-AE53-8D42-9455-237CEACC90C8}"/>
              </a:ext>
            </a:extLst>
          </p:cNvPr>
          <p:cNvGrpSpPr/>
          <p:nvPr/>
        </p:nvGrpSpPr>
        <p:grpSpPr>
          <a:xfrm>
            <a:off x="6755871" y="3291840"/>
            <a:ext cx="5324126" cy="3566160"/>
            <a:chOff x="3433937" y="3139440"/>
            <a:chExt cx="5324126" cy="3566160"/>
          </a:xfrm>
        </p:grpSpPr>
        <p:sp>
          <p:nvSpPr>
            <p:cNvPr id="3075" name="Rectangle 3">
              <a:extLst>
                <a:ext uri="{FF2B5EF4-FFF2-40B4-BE49-F238E27FC236}">
                  <a16:creationId xmlns:a16="http://schemas.microsoft.com/office/drawing/2014/main" id="{1223793C-9D3C-B442-81DC-830B8408F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6248400"/>
              <a:ext cx="2895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MX" altLang="en-MX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E5E0C3-EB09-2447-8FFB-B14F157B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3937" y="3139440"/>
              <a:ext cx="5324126" cy="35661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A5B933-2FDF-734A-86C4-EAB3674F1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9585" y="3347945"/>
              <a:ext cx="4445103" cy="2728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29238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1E50-424F-F847-9D65-B15B7D5D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</a:t>
            </a:r>
            <a:r>
              <a:rPr lang="nl-NL" dirty="0" err="1"/>
              <a:t>Calibration</a:t>
            </a:r>
            <a:r>
              <a:rPr lang="nl-NL" dirty="0"/>
              <a:t> </a:t>
            </a:r>
            <a:r>
              <a:rPr lang="nl-NL" dirty="0" err="1"/>
              <a:t>Overview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80782-E964-7547-9970-B82188907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46795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Random Search</a:t>
            </a:r>
            <a:endParaRPr lang="en-US" b="0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386401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Randomly sample a large number of parameter value sets from probabilistic distributions</a:t>
            </a:r>
          </a:p>
          <a:p>
            <a:pPr>
              <a:spcAft>
                <a:spcPts val="1200"/>
              </a:spcAft>
            </a:pPr>
            <a:r>
              <a:rPr lang="en-US" dirty="0"/>
              <a:t>Use "Latin hypercube sampling”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(LHS) to ensure sample captures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 the full parameter space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DDAB5-3C08-D744-BB53-A675306FB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74" y="3275918"/>
            <a:ext cx="5324126" cy="356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5FECFC-81CC-2E4E-B63D-7F4049A15964}"/>
              </a:ext>
            </a:extLst>
          </p:cNvPr>
          <p:cNvSpPr txBox="1"/>
          <p:nvPr/>
        </p:nvSpPr>
        <p:spPr>
          <a:xfrm>
            <a:off x="8578641" y="2814253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 sample</a:t>
            </a:r>
          </a:p>
        </p:txBody>
      </p:sp>
    </p:spTree>
    <p:extLst>
      <p:ext uri="{BB962C8B-B14F-4D97-AF65-F5344CB8AC3E}">
        <p14:creationId xmlns:p14="http://schemas.microsoft.com/office/powerpoint/2010/main" val="138828310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Random Search</a:t>
            </a:r>
            <a:endParaRPr lang="en-US" b="0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386401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Randomly sample a large number of parameter value sets from probabilistic distributions</a:t>
            </a:r>
          </a:p>
          <a:p>
            <a:pPr>
              <a:spcAft>
                <a:spcPts val="1200"/>
              </a:spcAft>
            </a:pPr>
            <a:r>
              <a:rPr lang="en-US" dirty="0"/>
              <a:t>Use "Latin hypercube sampling”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(LHS) to ensure sample captures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 the full parameter space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EC41B6-0EFB-104D-B63D-8A936ABC6E8B}"/>
              </a:ext>
            </a:extLst>
          </p:cNvPr>
          <p:cNvGrpSpPr/>
          <p:nvPr/>
        </p:nvGrpSpPr>
        <p:grpSpPr>
          <a:xfrm>
            <a:off x="6867874" y="3291840"/>
            <a:ext cx="5324126" cy="3566160"/>
            <a:chOff x="1750556" y="3200400"/>
            <a:chExt cx="5324126" cy="3566160"/>
          </a:xfrm>
        </p:grpSpPr>
        <p:sp>
          <p:nvSpPr>
            <p:cNvPr id="3074" name="Rectangle 2">
              <a:extLst>
                <a:ext uri="{FF2B5EF4-FFF2-40B4-BE49-F238E27FC236}">
                  <a16:creationId xmlns:a16="http://schemas.microsoft.com/office/drawing/2014/main" id="{7CD9CA82-B9EA-7D41-A244-9FC12A97C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6248400"/>
              <a:ext cx="1905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MX" altLang="en-MX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86856E-8A32-AE43-9A69-292B83B0C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0556" y="3200400"/>
              <a:ext cx="5324126" cy="35661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8E57CA-707E-7245-94CD-B13CD1B5F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668" t="3551" r="2901" b="17650"/>
            <a:stretch/>
          </p:blipFill>
          <p:spPr>
            <a:xfrm>
              <a:off x="2345643" y="3378021"/>
              <a:ext cx="4543672" cy="27850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2AA4A1-70FE-CF4A-993D-5681237DDCC9}"/>
              </a:ext>
            </a:extLst>
          </p:cNvPr>
          <p:cNvSpPr txBox="1"/>
          <p:nvPr/>
        </p:nvSpPr>
        <p:spPr>
          <a:xfrm>
            <a:off x="8957982" y="2922508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LHS sample</a:t>
            </a:r>
          </a:p>
        </p:txBody>
      </p:sp>
    </p:spTree>
    <p:extLst>
      <p:ext uri="{BB962C8B-B14F-4D97-AF65-F5344CB8AC3E}">
        <p14:creationId xmlns:p14="http://schemas.microsoft.com/office/powerpoint/2010/main" val="265205969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Random Search</a:t>
            </a:r>
            <a:endParaRPr lang="en-US" b="0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386401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Randomly sample a large number of parameter value sets from probabilistic distributions</a:t>
            </a:r>
          </a:p>
          <a:p>
            <a:pPr>
              <a:spcAft>
                <a:spcPts val="1200"/>
              </a:spcAft>
            </a:pPr>
            <a:r>
              <a:rPr lang="en-US" dirty="0"/>
              <a:t>Use "Latin hypercube sampling”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(LHS) to ensure sample captures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 the full parameter space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EC41B6-0EFB-104D-B63D-8A936ABC6E8B}"/>
              </a:ext>
            </a:extLst>
          </p:cNvPr>
          <p:cNvGrpSpPr/>
          <p:nvPr/>
        </p:nvGrpSpPr>
        <p:grpSpPr>
          <a:xfrm>
            <a:off x="6867874" y="3291840"/>
            <a:ext cx="5324126" cy="3566160"/>
            <a:chOff x="1750556" y="3200400"/>
            <a:chExt cx="5324126" cy="3566160"/>
          </a:xfrm>
        </p:grpSpPr>
        <p:sp>
          <p:nvSpPr>
            <p:cNvPr id="3074" name="Rectangle 2">
              <a:extLst>
                <a:ext uri="{FF2B5EF4-FFF2-40B4-BE49-F238E27FC236}">
                  <a16:creationId xmlns:a16="http://schemas.microsoft.com/office/drawing/2014/main" id="{7CD9CA82-B9EA-7D41-A244-9FC12A97C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6248400"/>
              <a:ext cx="1905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MX" altLang="en-MX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86856E-8A32-AE43-9A69-292B83B0C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0556" y="3200400"/>
              <a:ext cx="5324126" cy="35661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8E57CA-707E-7245-94CD-B13CD1B5F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668" t="3551" r="2901" b="17650"/>
            <a:stretch/>
          </p:blipFill>
          <p:spPr>
            <a:xfrm>
              <a:off x="2345643" y="3378021"/>
              <a:ext cx="4543672" cy="27850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2AA4A1-70FE-CF4A-993D-5681237DDCC9}"/>
              </a:ext>
            </a:extLst>
          </p:cNvPr>
          <p:cNvSpPr txBox="1"/>
          <p:nvPr/>
        </p:nvSpPr>
        <p:spPr>
          <a:xfrm>
            <a:off x="8957982" y="2922508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LHS sample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DF7ACC-A067-084D-9D2A-48459C897887}"/>
              </a:ext>
            </a:extLst>
          </p:cNvPr>
          <p:cNvSpPr/>
          <p:nvPr/>
        </p:nvSpPr>
        <p:spPr>
          <a:xfrm rot="5156614">
            <a:off x="11206644" y="4240447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AF8DE-122F-AA4C-8FAD-7EFE6530A586}"/>
              </a:ext>
            </a:extLst>
          </p:cNvPr>
          <p:cNvSpPr txBox="1"/>
          <p:nvPr/>
        </p:nvSpPr>
        <p:spPr>
          <a:xfrm>
            <a:off x="4848896" y="5275084"/>
            <a:ext cx="2081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Best fitting set!</a:t>
            </a:r>
          </a:p>
          <a:p>
            <a:pPr algn="ctr"/>
            <a:r>
              <a:rPr lang="en-US" sz="2400" dirty="0"/>
              <a:t>(best </a:t>
            </a:r>
            <a:r>
              <a:rPr lang="en-US" sz="2400" dirty="0" err="1"/>
              <a:t>GoF</a:t>
            </a:r>
            <a:r>
              <a:rPr lang="en-US" sz="2400" dirty="0"/>
              <a:t>)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1E84F8E-E5AD-C248-9AE7-CC9040A5AA86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rot="5400000" flipH="1" flipV="1">
            <a:off x="7755519" y="2557049"/>
            <a:ext cx="1682983" cy="5415082"/>
          </a:xfrm>
          <a:prstGeom prst="curvedConnector3">
            <a:avLst>
              <a:gd name="adj1" fmla="val -13583"/>
            </a:avLst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25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Random Search</a:t>
            </a:r>
            <a:endParaRPr lang="en-US" b="0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386401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Randomly sample a large number of parameter value sets from probabilistic distributions</a:t>
            </a:r>
          </a:p>
          <a:p>
            <a:pPr>
              <a:spcAft>
                <a:spcPts val="1200"/>
              </a:spcAft>
            </a:pPr>
            <a:r>
              <a:rPr lang="en-US" dirty="0"/>
              <a:t>Use "Latin hypercube sampling”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(LHS) to ensure sample captures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 the full parameter space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EC41B6-0EFB-104D-B63D-8A936ABC6E8B}"/>
              </a:ext>
            </a:extLst>
          </p:cNvPr>
          <p:cNvGrpSpPr/>
          <p:nvPr/>
        </p:nvGrpSpPr>
        <p:grpSpPr>
          <a:xfrm>
            <a:off x="6867874" y="3291840"/>
            <a:ext cx="5324126" cy="3566160"/>
            <a:chOff x="1750556" y="3200400"/>
            <a:chExt cx="5324126" cy="3566160"/>
          </a:xfrm>
        </p:grpSpPr>
        <p:sp>
          <p:nvSpPr>
            <p:cNvPr id="3074" name="Rectangle 2">
              <a:extLst>
                <a:ext uri="{FF2B5EF4-FFF2-40B4-BE49-F238E27FC236}">
                  <a16:creationId xmlns:a16="http://schemas.microsoft.com/office/drawing/2014/main" id="{7CD9CA82-B9EA-7D41-A244-9FC12A97C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6248400"/>
              <a:ext cx="1905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MX" altLang="en-MX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86856E-8A32-AE43-9A69-292B83B0C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0556" y="3200400"/>
              <a:ext cx="5324126" cy="35661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8E57CA-707E-7245-94CD-B13CD1B5F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668" t="3551" r="2901" b="17650"/>
            <a:stretch/>
          </p:blipFill>
          <p:spPr>
            <a:xfrm>
              <a:off x="2345643" y="3378021"/>
              <a:ext cx="4543672" cy="27850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2AA4A1-70FE-CF4A-993D-5681237DDCC9}"/>
              </a:ext>
            </a:extLst>
          </p:cNvPr>
          <p:cNvSpPr txBox="1"/>
          <p:nvPr/>
        </p:nvSpPr>
        <p:spPr>
          <a:xfrm>
            <a:off x="8957982" y="2922508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LHS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AF8DE-122F-AA4C-8FAD-7EFE6530A586}"/>
              </a:ext>
            </a:extLst>
          </p:cNvPr>
          <p:cNvSpPr txBox="1"/>
          <p:nvPr/>
        </p:nvSpPr>
        <p:spPr>
          <a:xfrm>
            <a:off x="4762045" y="5215810"/>
            <a:ext cx="1920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Top 10% best-</a:t>
            </a:r>
          </a:p>
          <a:p>
            <a:pPr algn="ctr"/>
            <a:r>
              <a:rPr lang="en-US" sz="2400" dirty="0"/>
              <a:t>fitting sets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FCA131-177F-384A-8A25-B5C9B55C692D}"/>
              </a:ext>
            </a:extLst>
          </p:cNvPr>
          <p:cNvSpPr/>
          <p:nvPr/>
        </p:nvSpPr>
        <p:spPr>
          <a:xfrm>
            <a:off x="11199178" y="4227330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AE4EAE-1707-4049-8579-58EC52B13BC8}"/>
              </a:ext>
            </a:extLst>
          </p:cNvPr>
          <p:cNvSpPr/>
          <p:nvPr/>
        </p:nvSpPr>
        <p:spPr>
          <a:xfrm>
            <a:off x="10719811" y="4124806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C3BE20-F602-4441-99FC-4CDC33A0C100}"/>
              </a:ext>
            </a:extLst>
          </p:cNvPr>
          <p:cNvSpPr/>
          <p:nvPr/>
        </p:nvSpPr>
        <p:spPr>
          <a:xfrm>
            <a:off x="11218574" y="3980719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CBE0DB-310F-A44E-9958-F087C63475EC}"/>
              </a:ext>
            </a:extLst>
          </p:cNvPr>
          <p:cNvSpPr/>
          <p:nvPr/>
        </p:nvSpPr>
        <p:spPr>
          <a:xfrm>
            <a:off x="10769687" y="3897592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E8794F-44D1-584D-A3ED-8B276A2F5B8C}"/>
              </a:ext>
            </a:extLst>
          </p:cNvPr>
          <p:cNvSpPr/>
          <p:nvPr/>
        </p:nvSpPr>
        <p:spPr>
          <a:xfrm>
            <a:off x="10492596" y="4329854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B81779-B942-E34E-8F06-62B236E567AF}"/>
              </a:ext>
            </a:extLst>
          </p:cNvPr>
          <p:cNvSpPr/>
          <p:nvPr/>
        </p:nvSpPr>
        <p:spPr>
          <a:xfrm>
            <a:off x="10326342" y="3836632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4C983C5-DFC0-B54B-A5CD-92F68AD7749C}"/>
              </a:ext>
            </a:extLst>
          </p:cNvPr>
          <p:cNvSpPr/>
          <p:nvPr/>
        </p:nvSpPr>
        <p:spPr>
          <a:xfrm>
            <a:off x="10137920" y="4113723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E6ED77-3539-934E-84AA-3438483EC02B}"/>
              </a:ext>
            </a:extLst>
          </p:cNvPr>
          <p:cNvSpPr/>
          <p:nvPr/>
        </p:nvSpPr>
        <p:spPr>
          <a:xfrm>
            <a:off x="11467956" y="3753505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36B764-29CC-A448-A5CD-BC7FC7D1D647}"/>
              </a:ext>
            </a:extLst>
          </p:cNvPr>
          <p:cNvSpPr/>
          <p:nvPr/>
        </p:nvSpPr>
        <p:spPr>
          <a:xfrm>
            <a:off x="10640272" y="3698086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38CDFAE-97C2-1F41-B053-4F7C9013FC30}"/>
              </a:ext>
            </a:extLst>
          </p:cNvPr>
          <p:cNvSpPr/>
          <p:nvPr/>
        </p:nvSpPr>
        <p:spPr>
          <a:xfrm>
            <a:off x="11035694" y="3637127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5E7B0D1C-5AAE-7244-AEF2-12CE6AF556C9}"/>
              </a:ext>
            </a:extLst>
          </p:cNvPr>
          <p:cNvCxnSpPr>
            <a:cxnSpLocks/>
            <a:stCxn id="12" idx="2"/>
            <a:endCxn id="15" idx="4"/>
          </p:cNvCxnSpPr>
          <p:nvPr/>
        </p:nvCxnSpPr>
        <p:spPr>
          <a:xfrm rot="5400000" flipH="1" flipV="1">
            <a:off x="7397202" y="2632759"/>
            <a:ext cx="1739121" cy="5088975"/>
          </a:xfrm>
          <a:prstGeom prst="curvedConnector3">
            <a:avLst>
              <a:gd name="adj1" fmla="val -6489"/>
            </a:avLst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16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Iterative Search</a:t>
            </a:r>
            <a:endParaRPr lang="en-US" b="0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3617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Use fits of past input values to determine which input values to try next</a:t>
            </a:r>
          </a:p>
          <a:p>
            <a:r>
              <a:rPr lang="en-US" dirty="0"/>
              <a:t>Directed methods</a:t>
            </a:r>
          </a:p>
          <a:p>
            <a:pPr lvl="1"/>
            <a:r>
              <a:rPr lang="en-US" dirty="0"/>
              <a:t>Nelder-Mead (simplex method)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Gradient</a:t>
            </a:r>
            <a:r>
              <a:rPr lang="mr-IN" dirty="0"/>
              <a:t>–</a:t>
            </a:r>
            <a:r>
              <a:rPr lang="en-US" dirty="0"/>
              <a:t>descent and others</a:t>
            </a:r>
          </a:p>
          <a:p>
            <a:r>
              <a:rPr lang="en-US" dirty="0"/>
              <a:t>Meta-heuristic algorithms</a:t>
            </a:r>
          </a:p>
          <a:p>
            <a:pPr lvl="1"/>
            <a:r>
              <a:rPr lang="en-US" dirty="0"/>
              <a:t>Genetic algorithms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Simulated annealing</a:t>
            </a:r>
          </a:p>
        </p:txBody>
      </p:sp>
    </p:spTree>
    <p:extLst>
      <p:ext uri="{BB962C8B-B14F-4D97-AF65-F5344CB8AC3E}">
        <p14:creationId xmlns:p14="http://schemas.microsoft.com/office/powerpoint/2010/main" val="60942160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Nelder-Mead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517764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Downhill simplex method</a:t>
            </a:r>
          </a:p>
          <a:p>
            <a:pPr>
              <a:spcAft>
                <a:spcPts val="1200"/>
              </a:spcAft>
            </a:pPr>
            <a:r>
              <a:rPr lang="en-US" dirty="0"/>
              <a:t>It does not require the evaluation of derivatives like the gradient methods, only function evaluation</a:t>
            </a:r>
          </a:p>
          <a:p>
            <a:pPr>
              <a:spcAft>
                <a:spcPts val="1200"/>
              </a:spcAft>
            </a:pPr>
            <a:r>
              <a:rPr lang="en-US" b="1" dirty="0"/>
              <a:t>Pros:</a:t>
            </a:r>
            <a:r>
              <a:rPr lang="en-US" dirty="0"/>
              <a:t> Can be used to optimize non-differentiable functions (e.g., simulation models!)</a:t>
            </a:r>
          </a:p>
        </p:txBody>
      </p:sp>
    </p:spTree>
    <p:extLst>
      <p:ext uri="{BB962C8B-B14F-4D97-AF65-F5344CB8AC3E}">
        <p14:creationId xmlns:p14="http://schemas.microsoft.com/office/powerpoint/2010/main" val="4034113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76121-E405-0587-9343-2EDD1DDC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33A191-E50E-FFF6-4CF5-6C5CD675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56" y="3327725"/>
            <a:ext cx="5324126" cy="356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50AA7-43C6-9E74-3BB9-964BB0BC6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Nelder</a:t>
            </a:r>
            <a:r>
              <a:rPr lang="en-US" dirty="0"/>
              <a:t>-Mead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CB25D-B16A-BECB-EED3-99001D81B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322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Cons</a:t>
            </a:r>
            <a:r>
              <a:rPr lang="en-US" dirty="0"/>
              <a:t>: Slower than gradient-based methods</a:t>
            </a:r>
          </a:p>
          <a:p>
            <a:pPr>
              <a:spcAft>
                <a:spcPts val="1200"/>
              </a:spcAft>
            </a:pPr>
            <a:r>
              <a:rPr lang="en-US" dirty="0"/>
              <a:t>It can get “stuck” in a local critical point. Thus, the algorithm is usually run a few times from different starting points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52AD2-85B9-FD70-8F14-BA4566455A7C}"/>
              </a:ext>
            </a:extLst>
          </p:cNvPr>
          <p:cNvSpPr/>
          <p:nvPr/>
        </p:nvSpPr>
        <p:spPr>
          <a:xfrm>
            <a:off x="4008955" y="3549698"/>
            <a:ext cx="4279101" cy="2702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9140469-6B55-D2C5-86CD-A106B5B9C427}"/>
              </a:ext>
            </a:extLst>
          </p:cNvPr>
          <p:cNvSpPr/>
          <p:nvPr/>
        </p:nvSpPr>
        <p:spPr>
          <a:xfrm>
            <a:off x="6521885" y="4298493"/>
            <a:ext cx="1107024" cy="1121349"/>
          </a:xfrm>
          <a:custGeom>
            <a:avLst/>
            <a:gdLst>
              <a:gd name="connsiteX0" fmla="*/ 0 w 1107024"/>
              <a:gd name="connsiteY0" fmla="*/ 1102291 h 1121349"/>
              <a:gd name="connsiteX1" fmla="*/ 613775 w 1107024"/>
              <a:gd name="connsiteY1" fmla="*/ 1064713 h 1121349"/>
              <a:gd name="connsiteX2" fmla="*/ 826718 w 1107024"/>
              <a:gd name="connsiteY2" fmla="*/ 626302 h 1121349"/>
              <a:gd name="connsiteX3" fmla="*/ 1077238 w 1107024"/>
              <a:gd name="connsiteY3" fmla="*/ 613776 h 1121349"/>
              <a:gd name="connsiteX4" fmla="*/ 1102290 w 1107024"/>
              <a:gd name="connsiteY4" fmla="*/ 0 h 112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024" h="1121349">
                <a:moveTo>
                  <a:pt x="0" y="1102291"/>
                </a:moveTo>
                <a:cubicBezTo>
                  <a:pt x="237994" y="1123168"/>
                  <a:pt x="475989" y="1144045"/>
                  <a:pt x="613775" y="1064713"/>
                </a:cubicBezTo>
                <a:cubicBezTo>
                  <a:pt x="751561" y="985381"/>
                  <a:pt x="749474" y="701458"/>
                  <a:pt x="826718" y="626302"/>
                </a:cubicBezTo>
                <a:cubicBezTo>
                  <a:pt x="903962" y="551146"/>
                  <a:pt x="1031309" y="718160"/>
                  <a:pt x="1077238" y="613776"/>
                </a:cubicBezTo>
                <a:cubicBezTo>
                  <a:pt x="1123167" y="509392"/>
                  <a:pt x="1102290" y="0"/>
                  <a:pt x="110229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4D63BA-C4F5-3E8C-00AA-4B7924E9EB64}"/>
              </a:ext>
            </a:extLst>
          </p:cNvPr>
          <p:cNvGrpSpPr/>
          <p:nvPr/>
        </p:nvGrpSpPr>
        <p:grpSpPr>
          <a:xfrm>
            <a:off x="8565629" y="3632932"/>
            <a:ext cx="1740688" cy="1065568"/>
            <a:chOff x="7395670" y="3452860"/>
            <a:chExt cx="1740688" cy="10655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A635F1-6388-C7D0-1A45-D5580D885FCD}"/>
                </a:ext>
              </a:extLst>
            </p:cNvPr>
            <p:cNvSpPr txBox="1"/>
            <p:nvPr/>
          </p:nvSpPr>
          <p:spPr>
            <a:xfrm>
              <a:off x="7692821" y="3452860"/>
              <a:ext cx="1443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starting 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185F6F-E292-A17A-132A-DA45AF30BFA5}"/>
                </a:ext>
              </a:extLst>
            </p:cNvPr>
            <p:cNvSpPr txBox="1"/>
            <p:nvPr/>
          </p:nvSpPr>
          <p:spPr>
            <a:xfrm>
              <a:off x="7692821" y="3807241"/>
              <a:ext cx="1147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final value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10E52-0282-B5ED-EEC3-B528E025A556}"/>
                </a:ext>
              </a:extLst>
            </p:cNvPr>
            <p:cNvSpPr txBox="1"/>
            <p:nvPr/>
          </p:nvSpPr>
          <p:spPr>
            <a:xfrm>
              <a:off x="7692821" y="4149096"/>
              <a:ext cx="1278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search path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CD96AF-53E2-7B29-31FB-02785358677F}"/>
                </a:ext>
              </a:extLst>
            </p:cNvPr>
            <p:cNvGrpSpPr/>
            <p:nvPr/>
          </p:nvGrpSpPr>
          <p:grpSpPr>
            <a:xfrm>
              <a:off x="7395670" y="3565039"/>
              <a:ext cx="288099" cy="869175"/>
              <a:chOff x="7395670" y="3565039"/>
              <a:chExt cx="288099" cy="8691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3F73C6D-1D3A-C735-816B-94B1EE0DE01D}"/>
                  </a:ext>
                </a:extLst>
              </p:cNvPr>
              <p:cNvSpPr/>
              <p:nvPr/>
            </p:nvSpPr>
            <p:spPr>
              <a:xfrm>
                <a:off x="7448279" y="3565039"/>
                <a:ext cx="182880" cy="18288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F345E2A-44CE-943B-3715-0C28AD95E0F2}"/>
                  </a:ext>
                </a:extLst>
              </p:cNvPr>
              <p:cNvSpPr/>
              <p:nvPr/>
            </p:nvSpPr>
            <p:spPr>
              <a:xfrm>
                <a:off x="7448279" y="3924470"/>
                <a:ext cx="182880" cy="18288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8392A42-1169-9C4B-C784-2DE021B79C25}"/>
                  </a:ext>
                </a:extLst>
              </p:cNvPr>
              <p:cNvSpPr/>
              <p:nvPr/>
            </p:nvSpPr>
            <p:spPr>
              <a:xfrm>
                <a:off x="7395670" y="4308953"/>
                <a:ext cx="288099" cy="125261"/>
              </a:xfrm>
              <a:custGeom>
                <a:avLst/>
                <a:gdLst>
                  <a:gd name="connsiteX0" fmla="*/ 0 w 288099"/>
                  <a:gd name="connsiteY0" fmla="*/ 125261 h 125261"/>
                  <a:gd name="connsiteX1" fmla="*/ 288099 w 288099"/>
                  <a:gd name="connsiteY1" fmla="*/ 0 h 12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8099" h="125261">
                    <a:moveTo>
                      <a:pt x="0" y="125261"/>
                    </a:moveTo>
                    <a:lnTo>
                      <a:pt x="288099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94FD5C-F803-789D-B8E1-646B652BD49F}"/>
              </a:ext>
            </a:extLst>
          </p:cNvPr>
          <p:cNvGrpSpPr/>
          <p:nvPr/>
        </p:nvGrpSpPr>
        <p:grpSpPr>
          <a:xfrm>
            <a:off x="4621060" y="3967510"/>
            <a:ext cx="3095345" cy="855656"/>
            <a:chOff x="3097059" y="3840185"/>
            <a:chExt cx="3095345" cy="855656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9CDBEE6-8BCA-33B1-CA2E-0C38EDE6417A}"/>
                </a:ext>
              </a:extLst>
            </p:cNvPr>
            <p:cNvSpPr/>
            <p:nvPr/>
          </p:nvSpPr>
          <p:spPr>
            <a:xfrm>
              <a:off x="3097059" y="3840185"/>
              <a:ext cx="2993720" cy="855656"/>
            </a:xfrm>
            <a:custGeom>
              <a:avLst/>
              <a:gdLst>
                <a:gd name="connsiteX0" fmla="*/ 0 w 2993720"/>
                <a:gd name="connsiteY0" fmla="*/ 291629 h 855656"/>
                <a:gd name="connsiteX1" fmla="*/ 488515 w 2993720"/>
                <a:gd name="connsiteY1" fmla="*/ 3530 h 855656"/>
                <a:gd name="connsiteX2" fmla="*/ 726509 w 2993720"/>
                <a:gd name="connsiteY2" fmla="*/ 128790 h 855656"/>
                <a:gd name="connsiteX3" fmla="*/ 1290181 w 2993720"/>
                <a:gd name="connsiteY3" fmla="*/ 91212 h 855656"/>
                <a:gd name="connsiteX4" fmla="*/ 1540701 w 2993720"/>
                <a:gd name="connsiteY4" fmla="*/ 517097 h 855656"/>
                <a:gd name="connsiteX5" fmla="*/ 2066794 w 2993720"/>
                <a:gd name="connsiteY5" fmla="*/ 855300 h 855656"/>
                <a:gd name="connsiteX6" fmla="*/ 2455101 w 2993720"/>
                <a:gd name="connsiteY6" fmla="*/ 454467 h 855656"/>
                <a:gd name="connsiteX7" fmla="*/ 2718148 w 2993720"/>
                <a:gd name="connsiteY7" fmla="*/ 529623 h 855656"/>
                <a:gd name="connsiteX8" fmla="*/ 2993720 w 2993720"/>
                <a:gd name="connsiteY8" fmla="*/ 329207 h 85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3720" h="855656">
                  <a:moveTo>
                    <a:pt x="0" y="291629"/>
                  </a:moveTo>
                  <a:cubicBezTo>
                    <a:pt x="183715" y="161149"/>
                    <a:pt x="367430" y="30670"/>
                    <a:pt x="488515" y="3530"/>
                  </a:cubicBezTo>
                  <a:cubicBezTo>
                    <a:pt x="609600" y="-23610"/>
                    <a:pt x="592898" y="114176"/>
                    <a:pt x="726509" y="128790"/>
                  </a:cubicBezTo>
                  <a:cubicBezTo>
                    <a:pt x="860120" y="143404"/>
                    <a:pt x="1154482" y="26494"/>
                    <a:pt x="1290181" y="91212"/>
                  </a:cubicBezTo>
                  <a:cubicBezTo>
                    <a:pt x="1425880" y="155930"/>
                    <a:pt x="1411265" y="389749"/>
                    <a:pt x="1540701" y="517097"/>
                  </a:cubicBezTo>
                  <a:cubicBezTo>
                    <a:pt x="1670137" y="644445"/>
                    <a:pt x="1914394" y="865738"/>
                    <a:pt x="2066794" y="855300"/>
                  </a:cubicBezTo>
                  <a:cubicBezTo>
                    <a:pt x="2219194" y="844862"/>
                    <a:pt x="2346542" y="508746"/>
                    <a:pt x="2455101" y="454467"/>
                  </a:cubicBezTo>
                  <a:cubicBezTo>
                    <a:pt x="2563660" y="400188"/>
                    <a:pt x="2628378" y="550500"/>
                    <a:pt x="2718148" y="529623"/>
                  </a:cubicBezTo>
                  <a:cubicBezTo>
                    <a:pt x="2807918" y="508746"/>
                    <a:pt x="2993720" y="329207"/>
                    <a:pt x="2993720" y="32920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2A3DD9-C0D0-DB40-FE72-87FB19801BF2}"/>
                </a:ext>
              </a:extLst>
            </p:cNvPr>
            <p:cNvSpPr/>
            <p:nvPr/>
          </p:nvSpPr>
          <p:spPr>
            <a:xfrm>
              <a:off x="6009524" y="407260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6C79DD6A-215B-E013-FCA0-AE0A018E83E5}"/>
              </a:ext>
            </a:extLst>
          </p:cNvPr>
          <p:cNvSpPr/>
          <p:nvPr/>
        </p:nvSpPr>
        <p:spPr>
          <a:xfrm>
            <a:off x="6430445" y="5328401"/>
            <a:ext cx="182880" cy="1828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08065B-81F4-D990-EDB2-C1314D830F8C}"/>
              </a:ext>
            </a:extLst>
          </p:cNvPr>
          <p:cNvSpPr/>
          <p:nvPr/>
        </p:nvSpPr>
        <p:spPr>
          <a:xfrm>
            <a:off x="4529619" y="4165716"/>
            <a:ext cx="182880" cy="1828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056EB1-0FCE-7EA2-867F-9B457304CEC0}"/>
              </a:ext>
            </a:extLst>
          </p:cNvPr>
          <p:cNvGrpSpPr/>
          <p:nvPr/>
        </p:nvGrpSpPr>
        <p:grpSpPr>
          <a:xfrm>
            <a:off x="3993954" y="5272673"/>
            <a:ext cx="1025415" cy="542090"/>
            <a:chOff x="2469953" y="5145348"/>
            <a:chExt cx="1025415" cy="54209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42097D3-BC72-C421-0AED-5D489F73D3C7}"/>
                </a:ext>
              </a:extLst>
            </p:cNvPr>
            <p:cNvSpPr/>
            <p:nvPr/>
          </p:nvSpPr>
          <p:spPr>
            <a:xfrm>
              <a:off x="2469953" y="5145348"/>
              <a:ext cx="920027" cy="538647"/>
            </a:xfrm>
            <a:custGeom>
              <a:avLst/>
              <a:gdLst>
                <a:gd name="connsiteX0" fmla="*/ 155939 w 920027"/>
                <a:gd name="connsiteY0" fmla="*/ 0 h 538647"/>
                <a:gd name="connsiteX1" fmla="*/ 5627 w 920027"/>
                <a:gd name="connsiteY1" fmla="*/ 400832 h 538647"/>
                <a:gd name="connsiteX2" fmla="*/ 331303 w 920027"/>
                <a:gd name="connsiteY2" fmla="*/ 538619 h 538647"/>
                <a:gd name="connsiteX3" fmla="*/ 556772 w 920027"/>
                <a:gd name="connsiteY3" fmla="*/ 413359 h 538647"/>
                <a:gd name="connsiteX4" fmla="*/ 920027 w 920027"/>
                <a:gd name="connsiteY4" fmla="*/ 450937 h 53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027" h="538647">
                  <a:moveTo>
                    <a:pt x="155939" y="0"/>
                  </a:moveTo>
                  <a:cubicBezTo>
                    <a:pt x="66169" y="155531"/>
                    <a:pt x="-23600" y="311062"/>
                    <a:pt x="5627" y="400832"/>
                  </a:cubicBezTo>
                  <a:cubicBezTo>
                    <a:pt x="34854" y="490602"/>
                    <a:pt x="239446" y="536531"/>
                    <a:pt x="331303" y="538619"/>
                  </a:cubicBezTo>
                  <a:cubicBezTo>
                    <a:pt x="423160" y="540707"/>
                    <a:pt x="458651" y="427973"/>
                    <a:pt x="556772" y="413359"/>
                  </a:cubicBezTo>
                  <a:cubicBezTo>
                    <a:pt x="654893" y="398745"/>
                    <a:pt x="920027" y="450937"/>
                    <a:pt x="920027" y="4509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5789FE-4D3F-C798-4CD6-A865CAC966F0}"/>
                </a:ext>
              </a:extLst>
            </p:cNvPr>
            <p:cNvSpPr/>
            <p:nvPr/>
          </p:nvSpPr>
          <p:spPr>
            <a:xfrm>
              <a:off x="3312488" y="5504558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FE81344A-F3BF-93B6-8FAA-BD67FE3DAFC6}"/>
              </a:ext>
            </a:extLst>
          </p:cNvPr>
          <p:cNvSpPr/>
          <p:nvPr/>
        </p:nvSpPr>
        <p:spPr>
          <a:xfrm>
            <a:off x="4065688" y="5187209"/>
            <a:ext cx="182880" cy="1828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6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B331-4FC8-DD60-1D09-CD181128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quantification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B61AAC-9FD6-DEED-5171-01B655BC1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Compute the Hessian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32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s-ES" dirty="0"/>
                  <a:t> at </a:t>
                </a:r>
                <a:r>
                  <a:rPr lang="es-ES" dirty="0" err="1"/>
                  <a:t>best</a:t>
                </a:r>
                <a:r>
                  <a:rPr lang="es-ES" dirty="0"/>
                  <a:t> set (</a:t>
                </a:r>
                <a:r>
                  <a:rPr lang="es-ES" dirty="0" err="1"/>
                  <a:t>e.g</a:t>
                </a:r>
                <a:r>
                  <a:rPr lang="es-ES" dirty="0"/>
                  <a:t>., MLE)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32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l-GR" dirty="0"/>
                  <a:t> </a:t>
                </a:r>
                <a:r>
                  <a:rPr lang="en-US" dirty="0"/>
                  <a:t>is a matrix of the second derivatives of the function → very useful!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B61AAC-9FD6-DEED-5171-01B655BC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90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21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E542B-34B0-0F96-4B01-7ADC6F707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A2AA-ECDC-A2AC-D272-881C2A20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quantification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75223-5D5B-64A9-6AE1-C4EFB773D9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covariance matrix of the estimated parameters,</a:t>
                </a:r>
                <a:r>
                  <a:rPr lang="es-ES" sz="32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3200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can be estimated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the parameter estimate</a:t>
                </a:r>
              </a:p>
              <a:p>
                <a:r>
                  <a:rPr lang="en-US" dirty="0"/>
                  <a:t>Draw a sample of parameters from a multivariate normal (MVN)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𝑀𝑉𝑁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75223-5D5B-64A9-6AE1-C4EFB773D9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8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598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1E50-424F-F847-9D65-B15B7D5D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4" y="1736726"/>
            <a:ext cx="10780291" cy="2852737"/>
          </a:xfrm>
        </p:spPr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Calibrating</a:t>
            </a:r>
            <a:r>
              <a:rPr lang="nl-NL" dirty="0"/>
              <a:t> a 3-state </a:t>
            </a:r>
            <a:r>
              <a:rPr lang="nl-NL" dirty="0" err="1"/>
              <a:t>cancer</a:t>
            </a:r>
            <a:r>
              <a:rPr lang="nl-NL" dirty="0"/>
              <a:t> model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80782-E964-7547-9970-B82188907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9292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MX" dirty="0">
                <a:ea typeface="ＭＳ Ｐゴシック" panose="020B0600070205080204" pitchFamily="34" charset="-128"/>
              </a:rPr>
              <a:t>Motivation</a:t>
            </a:r>
            <a:endParaRPr lang="en-US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666754"/>
            <a:ext cx="10791645" cy="481024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Mathematical models of disease often involve a subset of parameters whose values are unknown</a:t>
            </a:r>
          </a:p>
          <a:p>
            <a:pPr>
              <a:spcAft>
                <a:spcPts val="1200"/>
              </a:spcAft>
            </a:pPr>
            <a:r>
              <a:rPr lang="en-US" dirty="0"/>
              <a:t>Common reasons include physical, feasibility, and ethical limitations</a:t>
            </a:r>
          </a:p>
          <a:p>
            <a:pPr>
              <a:spcAft>
                <a:spcPts val="600"/>
              </a:spcAft>
            </a:pPr>
            <a:r>
              <a:rPr lang="en-US" dirty="0"/>
              <a:t>Estimate values for these parameters by matching model outputs to observed outcomes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Model calibration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5883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3-state cancer model</a:t>
            </a:r>
            <a:endParaRPr lang="en-US" b="0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37330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Relative survival as reported by the Surveillance, Epidemiology, and End Results (SEER) Program, represents cancer survival in the absence of other causes of death </a:t>
            </a:r>
          </a:p>
          <a:p>
            <a:pPr>
              <a:spcAft>
                <a:spcPts val="1200"/>
              </a:spcAft>
            </a:pPr>
            <a:r>
              <a:rPr lang="en-US" dirty="0"/>
              <a:t>Cancer Markov models often have a distant metastasis state, a state not directly observed in SEER, from which cancer deaths are presumed to occur </a:t>
            </a:r>
          </a:p>
          <a:p>
            <a:pPr>
              <a:spcAft>
                <a:spcPts val="1200"/>
              </a:spcAft>
            </a:pPr>
            <a:r>
              <a:rPr lang="en-US" dirty="0"/>
              <a:t>These models are used to model interventions that affect transitions to and from this state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FC4882-BFDF-3C48-9A44-4AA015517623}"/>
              </a:ext>
            </a:extLst>
          </p:cNvPr>
          <p:cNvSpPr txBox="1"/>
          <p:nvPr/>
        </p:nvSpPr>
        <p:spPr>
          <a:xfrm>
            <a:off x="767751" y="6107668"/>
            <a:ext cx="1065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Alarid-Escudero F, MacLehose RF, Peralta Y, Kuntz KM, &amp; Enns, EA. Non-identifiability in model calibration and implications for medical decision making. </a:t>
            </a:r>
            <a:r>
              <a:rPr lang="en-US" sz="1400" i="1" dirty="0"/>
              <a:t>Medical Decision Making, </a:t>
            </a:r>
            <a:r>
              <a:rPr lang="en-US" sz="1400" dirty="0"/>
              <a:t>2018;38(7):810–21.</a:t>
            </a:r>
          </a:p>
        </p:txBody>
      </p:sp>
    </p:spTree>
    <p:extLst>
      <p:ext uri="{BB962C8B-B14F-4D97-AF65-F5344CB8AC3E}">
        <p14:creationId xmlns:p14="http://schemas.microsoft.com/office/powerpoint/2010/main" val="27190113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040D94-E138-5A43-B6EE-D8680B0B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964" y="3592640"/>
            <a:ext cx="5998072" cy="3265360"/>
          </a:xfrm>
          <a:prstGeom prst="rect">
            <a:avLst/>
          </a:prstGeom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3-state cancer model</a:t>
            </a:r>
            <a:endParaRPr lang="en-US" b="0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373301"/>
          </a:xfrm>
        </p:spPr>
        <p:txBody>
          <a:bodyPr>
            <a:normAutofit/>
          </a:bodyPr>
          <a:lstStyle/>
          <a:p>
            <a:r>
              <a:rPr lang="en-US" dirty="0"/>
              <a:t>Two unknown transition probabilities</a:t>
            </a:r>
          </a:p>
          <a:p>
            <a:pPr lvl="1"/>
            <a:r>
              <a:rPr lang="en-US" dirty="0" err="1"/>
              <a:t>p_Mets</a:t>
            </a:r>
            <a:r>
              <a:rPr lang="en-US" dirty="0"/>
              <a:t>: Monthly risk of developing distant recurrence, range =  [0.04, 0.16]</a:t>
            </a:r>
          </a:p>
          <a:p>
            <a:pPr lvl="1"/>
            <a:r>
              <a:rPr lang="en-US" dirty="0" err="1"/>
              <a:t>p_DieMets</a:t>
            </a:r>
            <a:r>
              <a:rPr lang="en-US" dirty="0"/>
              <a:t>: Monthly risk of cancer death, range = [0.04, 0.16]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6692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DF9D64-EA95-4F40-9E00-2F153278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848" y="2395627"/>
            <a:ext cx="6635151" cy="4462373"/>
          </a:xfrm>
          <a:prstGeom prst="rect">
            <a:avLst/>
          </a:prstGeom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3-state cancer model</a:t>
            </a:r>
            <a:endParaRPr lang="en-US" b="0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373301"/>
          </a:xfrm>
        </p:spPr>
        <p:txBody>
          <a:bodyPr>
            <a:normAutofit/>
          </a:bodyPr>
          <a:lstStyle/>
          <a:p>
            <a:r>
              <a:rPr lang="en-US" dirty="0"/>
              <a:t>Data frame “</a:t>
            </a:r>
            <a:r>
              <a:rPr lang="en-US" dirty="0" err="1"/>
              <a:t>CRS_targets$Surv</a:t>
            </a:r>
            <a:r>
              <a:rPr lang="en-US" dirty="0"/>
              <a:t>” stored in data file  “</a:t>
            </a:r>
            <a:r>
              <a:rPr lang="en-US" dirty="0" err="1"/>
              <a:t>CRS_CalibTargets.RData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92768572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Calibration R code template</a:t>
            </a:r>
            <a:endParaRPr lang="en-US" b="0" dirty="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373301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2800" dirty="0">
                <a:solidFill>
                  <a:srgbClr val="346410"/>
                </a:solidFill>
                <a:latin typeface="Courier" pitchFamily="2" charset="0"/>
              </a:rPr>
              <a:t>### Load calibration targets ###</a:t>
            </a:r>
          </a:p>
          <a:p>
            <a:pPr marL="114300" indent="0">
              <a:buNone/>
            </a:pPr>
            <a:endParaRPr lang="en-US" sz="2800" dirty="0">
              <a:solidFill>
                <a:srgbClr val="346410"/>
              </a:solidFill>
              <a:latin typeface="Courier" pitchFamily="2" charset="0"/>
            </a:endParaRPr>
          </a:p>
          <a:p>
            <a:pPr marL="114300" indent="0">
              <a:buNone/>
            </a:pPr>
            <a:r>
              <a:rPr lang="en-US" sz="2800" dirty="0">
                <a:solidFill>
                  <a:srgbClr val="346410"/>
                </a:solidFill>
                <a:latin typeface="Courier" pitchFamily="2" charset="0"/>
              </a:rPr>
              <a:t>### Load model as a function ###</a:t>
            </a:r>
          </a:p>
          <a:p>
            <a:pPr marL="114300" indent="0">
              <a:buNone/>
            </a:pPr>
            <a:endParaRPr lang="en-US" sz="2800" dirty="0">
              <a:solidFill>
                <a:srgbClr val="346410"/>
              </a:solidFill>
              <a:latin typeface="Courier" pitchFamily="2" charset="0"/>
            </a:endParaRPr>
          </a:p>
          <a:p>
            <a:pPr marL="114300" indent="0">
              <a:buNone/>
            </a:pPr>
            <a:r>
              <a:rPr lang="en-US" sz="2800" dirty="0">
                <a:solidFill>
                  <a:srgbClr val="346410"/>
                </a:solidFill>
                <a:latin typeface="Courier" pitchFamily="2" charset="0"/>
              </a:rPr>
              <a:t>### Specify calibration parameters ###</a:t>
            </a:r>
          </a:p>
          <a:p>
            <a:pPr marL="114300" indent="0">
              <a:buNone/>
            </a:pPr>
            <a:endParaRPr lang="en-US" sz="2800" dirty="0">
              <a:solidFill>
                <a:srgbClr val="346410"/>
              </a:solidFill>
              <a:latin typeface="Courier" pitchFamily="2" charset="0"/>
            </a:endParaRPr>
          </a:p>
          <a:p>
            <a:pPr marL="114300" indent="0">
              <a:buNone/>
            </a:pPr>
            <a:r>
              <a:rPr lang="en-US" sz="2800" dirty="0">
                <a:solidFill>
                  <a:srgbClr val="346410"/>
                </a:solidFill>
                <a:latin typeface="Courier" pitchFamily="2" charset="0"/>
              </a:rPr>
              <a:t>### Calibrate ###</a:t>
            </a:r>
          </a:p>
          <a:p>
            <a:pPr marL="114300" indent="0">
              <a:buNone/>
            </a:pPr>
            <a:endParaRPr lang="en-US" sz="2800" dirty="0">
              <a:solidFill>
                <a:srgbClr val="346410"/>
              </a:solidFill>
              <a:latin typeface="Courier" pitchFamily="2" charset="0"/>
            </a:endParaRPr>
          </a:p>
          <a:p>
            <a:pPr marL="114300" indent="0">
              <a:buNone/>
            </a:pPr>
            <a:r>
              <a:rPr lang="en-US" sz="2800" dirty="0">
                <a:solidFill>
                  <a:srgbClr val="346410"/>
                </a:solidFill>
                <a:latin typeface="Courier" pitchFamily="2" charset="0"/>
              </a:rPr>
              <a:t>### Explore best-fitting input sets ###</a:t>
            </a:r>
          </a:p>
        </p:txBody>
      </p:sp>
    </p:spTree>
    <p:extLst>
      <p:ext uri="{BB962C8B-B14F-4D97-AF65-F5344CB8AC3E}">
        <p14:creationId xmlns:p14="http://schemas.microsoft.com/office/powerpoint/2010/main" val="59163285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B1B6BA-031C-4C88-B6DB-C54AAB34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demonstration lab interlude</a:t>
            </a:r>
            <a:br>
              <a:rPr lang="en-US"/>
            </a:br>
            <a:r>
              <a:rPr lang="en-US"/>
              <a:t>CALIBRATION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0AA23-A7A3-4567-A912-CC737D1DB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9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1E50-424F-F847-9D65-B15B7D5D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Bayesian</a:t>
            </a:r>
            <a:r>
              <a:rPr lang="nl-NL" dirty="0"/>
              <a:t> </a:t>
            </a:r>
            <a:r>
              <a:rPr lang="nl-NL" dirty="0" err="1"/>
              <a:t>Calibration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80782-E964-7547-9970-B82188907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1691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893" y="1522332"/>
                <a:ext cx="11424213" cy="497054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In addition to the likelihood, we require a </a:t>
                </a:r>
                <a:r>
                  <a:rPr lang="en-US" b="1" dirty="0"/>
                  <a:t>prior</a:t>
                </a:r>
                <a:r>
                  <a:rPr lang="en-US" dirty="0"/>
                  <a:t>, which reflects previous belief or knowledge about parameters of interest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Recall Bayes theorem</a:t>
                </a:r>
              </a:p>
              <a:p>
                <a:pPr marL="11430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ES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is the prior distribution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has a “related” likelihood function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not a function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often difficult to calculate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893" y="1522332"/>
                <a:ext cx="11424213" cy="4970543"/>
              </a:xfrm>
              <a:blipFill>
                <a:blip r:embed="rId2"/>
                <a:stretch>
                  <a:fillRect l="-1222" t="-2806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80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27EF2-A993-A60C-D2EA-F72BEB7EC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EF85-22EE-BBC0-8605-9D7D1E8B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7CA5F-214B-355E-4F8F-DCF108DC0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3893" y="1522332"/>
                <a:ext cx="11424213" cy="497054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Instead of a single best-fitting value, we would like an estimate of uncertainty in model parameters,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given our observed targets,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E.g., a posterior distribution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is a distribution, not a single value.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Relevant to our field. . . </a:t>
                </a:r>
                <a:r>
                  <a:rPr lang="en-US" b="1" dirty="0"/>
                  <a:t>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7CA5F-214B-355E-4F8F-DCF108DC0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893" y="1522332"/>
                <a:ext cx="11424213" cy="4970543"/>
              </a:xfrm>
              <a:blipFill>
                <a:blip r:embed="rId2"/>
                <a:stretch>
                  <a:fillRect l="-1222" t="-2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3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7A15-87FD-E74F-B7AB-2E17F2E7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C6D39-85B6-8B4B-800B-233686388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33604"/>
                <a:ext cx="10609162" cy="426719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576"/>
                  </a:spcBef>
                  <a:spcAft>
                    <a:spcPts val="600"/>
                  </a:spcAft>
                </a:pPr>
                <a:r>
                  <a:rPr lang="en-US" dirty="0"/>
                  <a:t>A few steps of math...</a:t>
                </a:r>
              </a:p>
              <a:p>
                <a:pPr marL="114300" indent="0">
                  <a:spcBef>
                    <a:spcPts val="576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spcBef>
                    <a:spcPts val="576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sz="2400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E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114300" indent="0">
                  <a:spcBef>
                    <a:spcPts val="576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sz="2400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E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576"/>
                  </a:spcBef>
                  <a:spcAft>
                    <a:spcPts val="1800"/>
                  </a:spcAft>
                </a:pPr>
                <a:r>
                  <a:rPr lang="en-US" dirty="0"/>
                  <a:t>Using this fact, we can sample the posterior distribution using the likelihood function, prior distribution, and some clever algorithms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9C6D39-85B6-8B4B-800B-233686388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33604"/>
                <a:ext cx="10609162" cy="4267196"/>
              </a:xfrm>
              <a:blipFill>
                <a:blip r:embed="rId3"/>
                <a:stretch>
                  <a:fillRect l="-1316" t="-3264" r="-215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U-Turn Arrow 6">
            <a:extLst>
              <a:ext uri="{FF2B5EF4-FFF2-40B4-BE49-F238E27FC236}">
                <a16:creationId xmlns:a16="http://schemas.microsoft.com/office/drawing/2014/main" id="{BFEE3934-B986-F742-BB70-3F507DA97D8F}"/>
              </a:ext>
            </a:extLst>
          </p:cNvPr>
          <p:cNvSpPr/>
          <p:nvPr/>
        </p:nvSpPr>
        <p:spPr>
          <a:xfrm rot="5400000">
            <a:off x="7840717" y="2899662"/>
            <a:ext cx="1187671" cy="1229710"/>
          </a:xfrm>
          <a:prstGeom prst="uturnArrow">
            <a:avLst>
              <a:gd name="adj1" fmla="val 15030"/>
              <a:gd name="adj2" fmla="val 18805"/>
              <a:gd name="adj3" fmla="val 33820"/>
              <a:gd name="adj4" fmla="val 30758"/>
              <a:gd name="adj5" fmla="val 98077"/>
            </a:avLst>
          </a:prstGeom>
          <a:solidFill>
            <a:schemeClr val="accent1">
              <a:alpha val="4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61CA21D4-A3A4-CA45-96EC-BB6FE71E2AAF}"/>
              </a:ext>
            </a:extLst>
          </p:cNvPr>
          <p:cNvSpPr/>
          <p:nvPr/>
        </p:nvSpPr>
        <p:spPr>
          <a:xfrm rot="5400000">
            <a:off x="8058809" y="3616993"/>
            <a:ext cx="804038" cy="1229710"/>
          </a:xfrm>
          <a:prstGeom prst="uturnArrow">
            <a:avLst>
              <a:gd name="adj1" fmla="val 15030"/>
              <a:gd name="adj2" fmla="val 18805"/>
              <a:gd name="adj3" fmla="val 33820"/>
              <a:gd name="adj4" fmla="val 30758"/>
              <a:gd name="adj5" fmla="val 98077"/>
            </a:avLst>
          </a:prstGeom>
          <a:solidFill>
            <a:schemeClr val="accent1">
              <a:alpha val="4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A21410-E77C-424E-96DF-5E28926BC33D}"/>
              </a:ext>
            </a:extLst>
          </p:cNvPr>
          <p:cNvCxnSpPr/>
          <p:nvPr/>
        </p:nvCxnSpPr>
        <p:spPr>
          <a:xfrm flipV="1">
            <a:off x="6369270" y="3120375"/>
            <a:ext cx="819807" cy="33633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54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2260" name="Rectangle 4">
                <a:extLst>
                  <a:ext uri="{FF2B5EF4-FFF2-40B4-BE49-F238E27FC236}">
                    <a16:creationId xmlns:a16="http://schemas.microsoft.com/office/drawing/2014/main" id="{C4D0FC52-99E9-AF47-83A7-FCFD5CE11857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767751" y="381000"/>
                <a:ext cx="10791645" cy="13716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dirty="0"/>
                  <a:t>Commonly used prior distributions to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𝑛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values</a:t>
                </a:r>
                <a:endParaRPr lang="en-US" b="0" dirty="0"/>
              </a:p>
            </p:txBody>
          </p:sp>
        </mc:Choice>
        <mc:Fallback xmlns="">
          <p:sp>
            <p:nvSpPr>
              <p:cNvPr id="992260" name="Rectangle 4">
                <a:extLst>
                  <a:ext uri="{FF2B5EF4-FFF2-40B4-BE49-F238E27FC236}">
                    <a16:creationId xmlns:a16="http://schemas.microsoft.com/office/drawing/2014/main" id="{C4D0FC52-99E9-AF47-83A7-FCFD5CE11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67751" y="381000"/>
                <a:ext cx="10791645" cy="1371600"/>
              </a:xfrm>
              <a:blipFill>
                <a:blip r:embed="rId3"/>
                <a:stretch>
                  <a:fillRect l="-2350" t="-11927" b="-22018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7751" y="1981200"/>
                <a:ext cx="10791645" cy="463951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dirty="0"/>
                  <a:t>Normal distribution</a:t>
                </a:r>
                <a:endParaRPr lang="en-US" dirty="0"/>
              </a:p>
              <a:p>
                <a:pPr marL="114300" indent="0">
                  <a:spcAft>
                    <a:spcPts val="1800"/>
                  </a:spcAft>
                  <a:buNone/>
                </a:pPr>
                <a:r>
                  <a:rPr lang="en-US" dirty="0"/>
                  <a:t>	In R: </a:t>
                </a:r>
                <a:r>
                  <a:rPr lang="en-US" dirty="0" err="1">
                    <a:latin typeface="Courier New" charset="0"/>
                    <a:cs typeface="Courier New" charset="0"/>
                  </a:rPr>
                  <a:t>r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norm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(n=</a:t>
                </a:r>
                <a:r>
                  <a:rPr lang="en-US" dirty="0">
                    <a:ea typeface="Courier New" charset="0"/>
                    <a:cs typeface="Courier New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𝑛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mean=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sd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Uniform distribution</a:t>
                </a:r>
              </a:p>
              <a:p>
                <a:pPr marL="114300" indent="0">
                  <a:spcAft>
                    <a:spcPts val="1800"/>
                  </a:spcAft>
                  <a:buNone/>
                </a:pPr>
                <a:r>
                  <a:rPr lang="en-US" dirty="0"/>
                  <a:t>	In R: </a:t>
                </a:r>
                <a:r>
                  <a:rPr lang="en-US" dirty="0" err="1">
                    <a:latin typeface="Courier New" charset="0"/>
                    <a:cs typeface="Courier New" charset="0"/>
                  </a:rPr>
                  <a:t>r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unif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(n=</a:t>
                </a:r>
                <a:r>
                  <a:rPr lang="en-US" dirty="0">
                    <a:ea typeface="Courier New" charset="0"/>
                    <a:cs typeface="Courier New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𝑛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min=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max=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𝑢𝑏</m:t>
                    </m:r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Beta distribution</a:t>
                </a:r>
              </a:p>
              <a:p>
                <a:pPr marL="114300" indent="0">
                  <a:spcAft>
                    <a:spcPts val="1200"/>
                  </a:spcAft>
                  <a:buNone/>
                </a:pPr>
                <a:r>
                  <a:rPr lang="en-US" dirty="0"/>
                  <a:t>	In R: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rbeta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(n=</a:t>
                </a:r>
                <a:r>
                  <a:rPr lang="en-US" dirty="0">
                    <a:ea typeface="Courier New" charset="0"/>
                    <a:cs typeface="Courier New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𝑛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shape1=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𝛼</m:t>
                    </m:r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shape2=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𝛽</m:t>
                    </m:r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)</a:t>
                </a: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b="1" dirty="0"/>
                  <a:t>Gamma distribution</a:t>
                </a:r>
              </a:p>
              <a:p>
                <a:pPr marL="114300" indent="0">
                  <a:spcAft>
                    <a:spcPts val="1200"/>
                  </a:spcAft>
                  <a:buNone/>
                </a:pPr>
                <a:r>
                  <a:rPr lang="en-US" dirty="0"/>
                  <a:t>	In R: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rgamma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(n=</a:t>
                </a:r>
                <a:r>
                  <a:rPr lang="en-US" dirty="0">
                    <a:ea typeface="Courier New" charset="0"/>
                    <a:cs typeface="Courier New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𝑛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shape=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𝛼</m:t>
                    </m:r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, rate=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ourier New" charset="0"/>
                        <a:cs typeface="Courier New" charset="0"/>
                      </a:rPr>
                      <m:t>𝛽</m:t>
                    </m:r>
                  </m:oMath>
                </a14:m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7751" y="1981200"/>
                <a:ext cx="10791645" cy="4639519"/>
              </a:xfrm>
              <a:blipFill>
                <a:blip r:embed="rId4"/>
                <a:stretch>
                  <a:fillRect l="-1175" t="-4098" b="-273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84709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Calibration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7751" y="1981200"/>
                <a:ext cx="10791645" cy="449580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Model calibration involves the identification of input parameter values that produce model outputs that best predict observed data” (</a:t>
                </a:r>
                <a:r>
                  <a:rPr lang="en-US" dirty="0" err="1"/>
                  <a:t>Karnon</a:t>
                </a:r>
                <a:r>
                  <a:rPr lang="en-US" dirty="0"/>
                  <a:t> and </a:t>
                </a:r>
                <a:r>
                  <a:rPr lang="en-US" dirty="0" err="1"/>
                  <a:t>Vanni</a:t>
                </a:r>
                <a:r>
                  <a:rPr lang="en-US" dirty="0"/>
                  <a:t> (2011))</a:t>
                </a:r>
              </a:p>
              <a:p>
                <a:r>
                  <a:rPr lang="en-US" dirty="0"/>
                  <a:t>Notation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𝑀</m:t>
                    </m:r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: a mathematical model (e.g., a Markov or microsimulation model)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𝜃</m:t>
                    </m:r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: Set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2400" dirty="0"/>
                  <a:t> parameters to be calibrated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𝜙</m:t>
                    </m:r>
                    <m:r>
                      <a:rPr lang="en-US" sz="2400" i="1" dirty="0">
                        <a:latin typeface="Cambria Math" charset="0"/>
                      </a:rPr>
                      <m:t>=</m:t>
                    </m:r>
                    <m:r>
                      <a:rPr lang="en-US" sz="2400" i="1" dirty="0">
                        <a:latin typeface="Cambria Math" charset="0"/>
                      </a:rPr>
                      <m:t>𝑀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𝜃</m:t>
                    </m:r>
                    <m:r>
                      <a:rPr lang="en-US" sz="24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2400" dirty="0"/>
                  <a:t>: Model output for parameter set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𝑦</m:t>
                    </m:r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: Values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/>
                  <a:t> calibration targets</a:t>
                </a:r>
              </a:p>
              <a:p>
                <a:pPr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7751" y="1981200"/>
                <a:ext cx="10791645" cy="4495800"/>
              </a:xfrm>
              <a:blipFill>
                <a:blip r:embed="rId3"/>
                <a:stretch>
                  <a:fillRect l="-1293" t="-3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0551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Pros and cons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724400"/>
          </a:xfrm>
        </p:spPr>
        <p:txBody>
          <a:bodyPr>
            <a:normAutofit/>
          </a:bodyPr>
          <a:lstStyle/>
          <a:p>
            <a:pPr>
              <a:spcBef>
                <a:spcPts val="576"/>
              </a:spcBef>
              <a:spcAft>
                <a:spcPts val="1800"/>
              </a:spcAft>
            </a:pPr>
            <a:r>
              <a:rPr lang="en-US" b="1" dirty="0"/>
              <a:t>Pros: </a:t>
            </a:r>
            <a:r>
              <a:rPr lang="en-US" dirty="0"/>
              <a:t>We obtain distributions of parameters rather than only point estimates </a:t>
            </a:r>
          </a:p>
          <a:p>
            <a:pPr>
              <a:spcBef>
                <a:spcPts val="576"/>
              </a:spcBef>
              <a:spcAft>
                <a:spcPts val="1800"/>
              </a:spcAft>
            </a:pPr>
            <a:r>
              <a:rPr lang="en-US" b="1" dirty="0"/>
              <a:t>Cons: </a:t>
            </a:r>
            <a:r>
              <a:rPr lang="en-US" dirty="0"/>
              <a:t>“Harder” to implement than other methods? </a:t>
            </a:r>
            <a:r>
              <a:rPr lang="en-US" dirty="0" err="1"/>
              <a:t>Mmm</a:t>
            </a:r>
            <a:r>
              <a:rPr lang="en-US" dirty="0"/>
              <a:t> not really! </a:t>
            </a:r>
          </a:p>
        </p:txBody>
      </p:sp>
    </p:spTree>
    <p:extLst>
      <p:ext uri="{BB962C8B-B14F-4D97-AF65-F5344CB8AC3E}">
        <p14:creationId xmlns:p14="http://schemas.microsoft.com/office/powerpoint/2010/main" val="18931122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Obtaining a posterior distribution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724400"/>
          </a:xfrm>
        </p:spPr>
        <p:txBody>
          <a:bodyPr>
            <a:normAutofit/>
          </a:bodyPr>
          <a:lstStyle/>
          <a:p>
            <a:r>
              <a:rPr lang="en-US" dirty="0"/>
              <a:t>Analytically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Not feasible for simulation models</a:t>
            </a:r>
          </a:p>
          <a:p>
            <a:pPr>
              <a:spcAft>
                <a:spcPts val="1200"/>
              </a:spcAft>
            </a:pPr>
            <a:r>
              <a:rPr lang="en-US" dirty="0"/>
              <a:t>Markov chain Monte Carlo (MCMC)</a:t>
            </a:r>
          </a:p>
          <a:p>
            <a:r>
              <a:rPr lang="en-US" dirty="0"/>
              <a:t>Resampling methods</a:t>
            </a:r>
          </a:p>
          <a:p>
            <a:pPr lvl="1"/>
            <a:r>
              <a:rPr lang="en-US" dirty="0"/>
              <a:t>Sampling Importance Resampling (SIR) 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Incremental Mixture Importance Sampling (IMIS)</a:t>
            </a:r>
          </a:p>
        </p:txBody>
      </p:sp>
    </p:spTree>
    <p:extLst>
      <p:ext uri="{BB962C8B-B14F-4D97-AF65-F5344CB8AC3E}">
        <p14:creationId xmlns:p14="http://schemas.microsoft.com/office/powerpoint/2010/main" val="185305312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Markov chain Monte Carlo (MCMC) 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724400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/>
              <a:t>Simulates posterior distribution by </a:t>
            </a:r>
            <a:r>
              <a:rPr lang="en-US" b="1" dirty="0"/>
              <a:t>jumping </a:t>
            </a:r>
            <a:r>
              <a:rPr lang="en-US" dirty="0"/>
              <a:t>in the parameter space in a Markovian fashion </a:t>
            </a:r>
          </a:p>
          <a:p>
            <a:pPr>
              <a:spcBef>
                <a:spcPts val="1800"/>
              </a:spcBef>
            </a:pPr>
            <a:r>
              <a:rPr lang="en-US" dirty="0"/>
              <a:t>The transition matrix of the Markov chain is obtained from a </a:t>
            </a:r>
            <a:r>
              <a:rPr lang="en-US" b="1" dirty="0"/>
              <a:t>proposal distribution</a:t>
            </a:r>
            <a:r>
              <a:rPr lang="en-US" dirty="0"/>
              <a:t> </a:t>
            </a:r>
          </a:p>
          <a:p>
            <a:pPr>
              <a:spcBef>
                <a:spcPts val="1800"/>
              </a:spcBef>
            </a:pPr>
            <a:r>
              <a:rPr lang="en-US" dirty="0"/>
              <a:t>There are numerous algorithms that implement MCMC, including </a:t>
            </a:r>
            <a:r>
              <a:rPr lang="en-US" b="1" dirty="0"/>
              <a:t>Metropolis-Hastings </a:t>
            </a:r>
            <a:r>
              <a:rPr lang="en-US" dirty="0"/>
              <a:t>(MH) </a:t>
            </a:r>
          </a:p>
          <a:p>
            <a:pPr>
              <a:spcBef>
                <a:spcPts val="1800"/>
              </a:spcBef>
            </a:pPr>
            <a:r>
              <a:rPr lang="en-US" dirty="0"/>
              <a:t>R has some packages that implement MCMC algorithms</a:t>
            </a:r>
          </a:p>
          <a:p>
            <a:pPr>
              <a:spcBef>
                <a:spcPts val="1800"/>
              </a:spcBef>
            </a:pPr>
            <a:r>
              <a:rPr lang="en-US" dirty="0"/>
              <a:t>Other R packages interface with external MCMC software, including </a:t>
            </a:r>
            <a:r>
              <a:rPr lang="en-US" dirty="0" err="1"/>
              <a:t>WinBUGS</a:t>
            </a:r>
            <a:r>
              <a:rPr lang="en-US" dirty="0"/>
              <a:t>, JAGS, and stan</a:t>
            </a:r>
          </a:p>
        </p:txBody>
      </p:sp>
    </p:spTree>
    <p:extLst>
      <p:ext uri="{BB962C8B-B14F-4D97-AF65-F5344CB8AC3E}">
        <p14:creationId xmlns:p14="http://schemas.microsoft.com/office/powerpoint/2010/main" val="179956317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Markov chain Monte Carlo (MCMC) 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7B39DEE-5BAA-7242-89F8-35DBD0D0C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313" y="1321558"/>
            <a:ext cx="10768083" cy="5384042"/>
          </a:xfrm>
        </p:spPr>
      </p:pic>
    </p:spTree>
    <p:extLst>
      <p:ext uri="{BB962C8B-B14F-4D97-AF65-F5344CB8AC3E}">
        <p14:creationId xmlns:p14="http://schemas.microsoft.com/office/powerpoint/2010/main" val="283431268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Markov chain Monte Carlo (MCMC) 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724400"/>
          </a:xfrm>
        </p:spPr>
        <p:txBody>
          <a:bodyPr>
            <a:normAutofit/>
          </a:bodyPr>
          <a:lstStyle/>
          <a:p>
            <a:r>
              <a:rPr lang="en-US" b="1" dirty="0"/>
              <a:t>Pros: </a:t>
            </a:r>
            <a:endParaRPr lang="en-US" dirty="0"/>
          </a:p>
          <a:p>
            <a:pPr lvl="1"/>
            <a:r>
              <a:rPr lang="en-US" sz="3200" dirty="0"/>
              <a:t>Theoretically will eventually converge to the “true” posterior distribution </a:t>
            </a:r>
            <a:endParaRPr lang="en-US" sz="3200" b="1" dirty="0"/>
          </a:p>
          <a:p>
            <a:r>
              <a:rPr lang="en-US" b="1" dirty="0"/>
              <a:t>Cons:</a:t>
            </a:r>
            <a:r>
              <a:rPr lang="en-US" dirty="0"/>
              <a:t> </a:t>
            </a:r>
          </a:p>
          <a:p>
            <a:pPr lvl="1"/>
            <a:r>
              <a:rPr lang="en-US" sz="3200" dirty="0"/>
              <a:t>Computationally intensive </a:t>
            </a:r>
          </a:p>
          <a:p>
            <a:pPr lvl="1"/>
            <a:r>
              <a:rPr lang="en-US" sz="3200" dirty="0"/>
              <a:t>Autocorrelation is a problem with simulation models and therefore requires a high number of samples </a:t>
            </a:r>
          </a:p>
          <a:p>
            <a:pPr lvl="1"/>
            <a:r>
              <a:rPr lang="en-US" sz="3200" dirty="0"/>
              <a:t>Use of external software (</a:t>
            </a:r>
            <a:r>
              <a:rPr lang="en-US" sz="3200" dirty="0" err="1"/>
              <a:t>WinBUGS</a:t>
            </a:r>
            <a:r>
              <a:rPr lang="en-US" sz="3200" dirty="0"/>
              <a:t>, JAGS, stan), requires implementing the model within that software’s syntax</a:t>
            </a:r>
          </a:p>
        </p:txBody>
      </p:sp>
    </p:spTree>
    <p:extLst>
      <p:ext uri="{BB962C8B-B14F-4D97-AF65-F5344CB8AC3E}">
        <p14:creationId xmlns:p14="http://schemas.microsoft.com/office/powerpoint/2010/main" val="240145560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Sampling Importance Resampling (SIR)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6998" y="1853879"/>
                <a:ext cx="11073150" cy="47244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/>
                  <a:t>Used to simulate posterior distributions (Rubin 1988) with three basic steps  </a:t>
                </a:r>
              </a:p>
              <a:p>
                <a:pPr marL="5715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800" b="1" dirty="0"/>
                  <a:t>Sampling: </a:t>
                </a:r>
                <a:r>
                  <a:rPr lang="en-US" sz="2800" dirty="0"/>
                  <a:t>Sample a large number,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of parameter sets from prior distributions</a:t>
                </a:r>
                <a:endParaRPr lang="en-US" sz="2800" b="1" dirty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sz="2800" b="1" dirty="0"/>
                  <a:t>Importance: </a:t>
                </a:r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sz="2400" dirty="0"/>
                  <a:t>For each parameter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400" dirty="0"/>
                  <a:t>, run the simulation model and compute the likelihood</a:t>
                </a:r>
                <a:endParaRPr lang="en-US" sz="2400" b="1" dirty="0"/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sz="2400" dirty="0"/>
                  <a:t>Compute the (normalized) sampling importance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for each parameter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by dividing its likelihood value by the sum of likelihood values of all parameter sets,</a:t>
                </a:r>
              </a:p>
              <a:p>
                <a:pPr marL="411480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457200" indent="-342900">
                  <a:buFont typeface="+mj-lt"/>
                  <a:buAutoNum type="arabicPeriod"/>
                </a:pPr>
                <a:r>
                  <a:rPr lang="en-US" sz="2800" b="1" dirty="0"/>
                  <a:t>Resampling: </a:t>
                </a:r>
                <a:r>
                  <a:rPr lang="en-US" sz="2800" dirty="0"/>
                  <a:t>Sample from the discrete distribution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, …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with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6998" y="1853879"/>
                <a:ext cx="11073150" cy="4724400"/>
              </a:xfrm>
              <a:blipFill>
                <a:blip r:embed="rId3"/>
                <a:stretch>
                  <a:fillRect l="-916" t="-2413" r="-1145" b="-2681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88929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556951"/>
            <a:ext cx="10791645" cy="530104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sz="2800" dirty="0"/>
              <a:t>SIR can miss areas of high posterior probability as the number of parameters increases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sz="2800" dirty="0"/>
              <a:t>IMIS addresses the limitations of SIR and was proposed by Steele et al. (2006)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sz="2800" dirty="0"/>
              <a:t>Starts with a modest-size SIR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sz="2800" dirty="0"/>
              <a:t>But in addition to SIR samples, add in samples from a mixture of multivariate normal distribution centered at the point with the highest importance weight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sz="2800" dirty="0"/>
              <a:t>Recalculate importance weights and sample a new sample of input parameter sets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sz="2800" dirty="0"/>
              <a:t>In the end, the posterior becomes a mixture of multivariate normal distributions and the prior distribution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5AA360-8851-9DE0-0A5F-39E4714B9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789" y="356287"/>
            <a:ext cx="11652421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Incremental Mixture Importance Sampling (IMIS) </a:t>
            </a:r>
          </a:p>
        </p:txBody>
      </p:sp>
    </p:spTree>
    <p:extLst>
      <p:ext uri="{BB962C8B-B14F-4D97-AF65-F5344CB8AC3E}">
        <p14:creationId xmlns:p14="http://schemas.microsoft.com/office/powerpoint/2010/main" val="98941610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789" y="356287"/>
            <a:ext cx="11652421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Incremental Mixture Importance Sampling (IMIS)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7751" y="1532238"/>
                <a:ext cx="10791645" cy="5325762"/>
              </a:xfrm>
            </p:spPr>
            <p:txBody>
              <a:bodyPr>
                <a:normAutofit lnSpcReduction="10000"/>
              </a:bodyPr>
              <a:lstStyle/>
              <a:p>
                <a:pPr marL="571500" indent="-457200">
                  <a:buFont typeface="+mj-lt"/>
                  <a:buAutoNum type="arabicPeriod"/>
                </a:pPr>
                <a:r>
                  <a:rPr lang="en-US" sz="3000" b="1" dirty="0"/>
                  <a:t>Initialization.</a:t>
                </a:r>
              </a:p>
              <a:p>
                <a:pPr marL="811530" lvl="1" indent="-400050">
                  <a:buFont typeface="+mj-lt"/>
                  <a:buAutoNum type="alphaLcParenR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parameter sets from prior distribution</a:t>
                </a:r>
              </a:p>
              <a:p>
                <a:pPr marL="811530" lvl="1" indent="-400050">
                  <a:buFont typeface="+mj-lt"/>
                  <a:buAutoNum type="alphaLcParenR"/>
                </a:pPr>
                <a:r>
                  <a:rPr lang="en-US" sz="2400" dirty="0"/>
                  <a:t>For each parameter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calculate the likelihood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compute the importance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571500" indent="-457200">
                  <a:spcBef>
                    <a:spcPts val="456"/>
                  </a:spcBef>
                  <a:buFont typeface="+mj-lt"/>
                  <a:buAutoNum type="arabicPeriod"/>
                </a:pPr>
                <a:r>
                  <a:rPr lang="en-US" sz="2800" b="1" dirty="0"/>
                  <a:t>Importance sampling</a:t>
                </a:r>
                <a:r>
                  <a:rPr lang="en-US" sz="2800" dirty="0"/>
                  <a:t>. Iterate for </a:t>
                </a:r>
                <a14:m>
                  <m:oMath xmlns:m="http://schemas.openxmlformats.org/officeDocument/2006/math">
                    <m:r>
                      <a:rPr lang="es-ES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sz="2800" i="1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sz="2800" dirty="0"/>
              </a:p>
              <a:p>
                <a:pPr marL="868680" lvl="1" indent="-457200">
                  <a:spcBef>
                    <a:spcPts val="456"/>
                  </a:spcBef>
                  <a:buFont typeface="+mj-lt"/>
                  <a:buAutoNum type="alphaLcParenR"/>
                </a:pPr>
                <a:r>
                  <a:rPr lang="en-US" sz="2400" dirty="0"/>
                  <a:t>Choose parameter set with maximum importance weight as the mean of a multivariate normal (MVN) distribution, and compute covariance matrix from nearby parameter sets.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</a:rPr>
                      <m:t>MVN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868680" lvl="1" indent="-457200">
                  <a:spcBef>
                    <a:spcPts val="456"/>
                  </a:spcBef>
                  <a:buFont typeface="+mj-lt"/>
                  <a:buAutoNum type="alphaLcParenR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new input sets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s-ES" sz="2400" dirty="0"/>
              </a:p>
              <a:p>
                <a:pPr marL="868680" lvl="1" indent="-457200">
                  <a:spcBef>
                    <a:spcPts val="456"/>
                  </a:spcBef>
                  <a:buFont typeface="+mj-lt"/>
                  <a:buAutoNum type="alphaLcParenR"/>
                </a:pPr>
                <a:r>
                  <a:rPr lang="en-US" sz="2400" dirty="0"/>
                  <a:t>Re-calculate importance weights,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400" dirty="0"/>
                  <a:t>, for all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𝐵𝑘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samples</a:t>
                </a:r>
              </a:p>
              <a:p>
                <a:pPr marL="868680" lvl="1" indent="-457200">
                  <a:spcBef>
                    <a:spcPts val="456"/>
                  </a:spcBef>
                  <a:spcAft>
                    <a:spcPts val="1000"/>
                  </a:spcAft>
                  <a:buFont typeface="+mj-lt"/>
                  <a:buAutoNum type="alphaLcParenR"/>
                </a:pPr>
                <a:r>
                  <a:rPr lang="en-US" sz="2400" dirty="0"/>
                  <a:t>Repeat Step 2 until stopping criteria is met.</a:t>
                </a:r>
              </a:p>
              <a:p>
                <a:pPr marL="571500" indent="-457200">
                  <a:spcBef>
                    <a:spcPts val="456"/>
                  </a:spcBef>
                  <a:buFont typeface="+mj-lt"/>
                  <a:buAutoNum type="arabicPeriod"/>
                </a:pPr>
                <a:r>
                  <a:rPr lang="en-US" sz="2800" b="1" dirty="0"/>
                  <a:t>Resampling</a:t>
                </a:r>
                <a:r>
                  <a:rPr lang="en-US" sz="2800" dirty="0"/>
                  <a:t>. Resample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r>
                  <a:rPr lang="en-US" sz="2800" dirty="0"/>
                  <a:t> input sets with replacement using importance weights from the last iteration,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. This is a sample from the posterior distribution.</a:t>
                </a:r>
              </a:p>
            </p:txBody>
          </p:sp>
        </mc:Choice>
        <mc:Fallback xmlns="">
          <p:sp>
            <p:nvSpPr>
              <p:cNvPr id="3077" name="Rectangle 5">
                <a:extLst>
                  <a:ext uri="{FF2B5EF4-FFF2-40B4-BE49-F238E27FC236}">
                    <a16:creationId xmlns:a16="http://schemas.microsoft.com/office/drawing/2014/main" id="{8608A78A-C083-584B-A241-B6A9BF66A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7751" y="1532238"/>
                <a:ext cx="10791645" cy="5325762"/>
              </a:xfrm>
              <a:blipFill>
                <a:blip r:embed="rId3"/>
                <a:stretch>
                  <a:fillRect l="-235" t="-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00858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727887"/>
            <a:ext cx="10791645" cy="5130113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charset="0"/>
                <a:cs typeface="Courier New" charset="0"/>
              </a:rPr>
              <a:t>resamples</a:t>
            </a:r>
            <a:r>
              <a:rPr lang="en-US" sz="2400" dirty="0"/>
              <a:t>: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B.re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/>
              <a:t>draws from the posterior distribution</a:t>
            </a:r>
          </a:p>
          <a:p>
            <a:endParaRPr lang="en-US" dirty="0">
              <a:latin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cs typeface="Courier New" charset="0"/>
              </a:rPr>
              <a:t>stat</a:t>
            </a:r>
            <a:r>
              <a:rPr lang="en-US" dirty="0"/>
              <a:t>: diagnostic statistics at each IMIS iteration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MargLike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UniquePoint</a:t>
            </a:r>
            <a:r>
              <a:rPr lang="en-US" dirty="0"/>
              <a:t>: expected number of unique points among</a:t>
            </a:r>
            <a:r>
              <a:rPr lang="en-US" dirty="0">
                <a:latin typeface="Courier New" charset="0"/>
                <a:cs typeface="Courier New" charset="0"/>
              </a:rPr>
              <a:t> resamples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MaxWeight</a:t>
            </a:r>
            <a:r>
              <a:rPr lang="en-US" dirty="0"/>
              <a:t>: maximum importance weight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ESS</a:t>
            </a:r>
            <a:r>
              <a:rPr lang="en-US" dirty="0"/>
              <a:t>: effective sample size (the closer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dirty="0"/>
              <a:t>the better)</a:t>
            </a:r>
          </a:p>
          <a:p>
            <a:endParaRPr lang="en-US" dirty="0">
              <a:latin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cs typeface="Courier New" charset="0"/>
              </a:rPr>
              <a:t>center</a:t>
            </a:r>
            <a:r>
              <a:rPr lang="en-US" dirty="0"/>
              <a:t>: center of Gaussian components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BE0B9A-C25D-CBF5-2022-10DD09880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789" y="356287"/>
            <a:ext cx="11652421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Incremental Mixture Importance Sampling (IMIS) </a:t>
            </a:r>
            <a:br>
              <a:rPr lang="en-US" dirty="0"/>
            </a:br>
            <a:r>
              <a:rPr lang="en-US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64299614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1EF5-3542-5EC3-DAFA-5C677B3B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56E4A-722C-5C01-6FD6-7DD07415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demonstration lab interlude</a:t>
            </a:r>
            <a:br>
              <a:rPr lang="en-US"/>
            </a:br>
            <a:r>
              <a:rPr lang="en-US"/>
              <a:t>CALIBRATION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61476-AE1C-5E20-DE4B-2DFC9B8FA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5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F4CAB-4FB7-7BC2-B216-CBA9AE07B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C5E076-1F6E-1259-F5BF-07533F90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84" y="2882457"/>
            <a:ext cx="5914030" cy="3975543"/>
          </a:xfrm>
          <a:prstGeom prst="rect">
            <a:avLst/>
          </a:prstGeom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448F2E40-24D5-C0C3-4264-CE206FC79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4966B021-513C-1DB8-9109-88632924F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F9394462-03F8-0FDF-E8AA-75968471B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Calibration definition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B723CE9-E9EF-BACF-5E69-2CC1CE1C98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495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Process of estimating model input parameters to match data on outcomes of interest (e.g., survival, prevalence, or incidence)</a:t>
            </a:r>
          </a:p>
          <a:p>
            <a:pPr>
              <a:spcAft>
                <a:spcPts val="600"/>
              </a:spcAft>
            </a:pPr>
            <a:r>
              <a:rPr lang="en-US" dirty="0"/>
              <a:t>Outcomes of interest =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  “calibration targets”</a:t>
            </a:r>
          </a:p>
        </p:txBody>
      </p:sp>
    </p:spTree>
    <p:extLst>
      <p:ext uri="{BB962C8B-B14F-4D97-AF65-F5344CB8AC3E}">
        <p14:creationId xmlns:p14="http://schemas.microsoft.com/office/powerpoint/2010/main" val="280731906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Calibration process</a:t>
            </a:r>
            <a:endParaRPr lang="en-US" b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C6ED57-255D-B14F-A0E0-6163AB6948E4}"/>
              </a:ext>
            </a:extLst>
          </p:cNvPr>
          <p:cNvSpPr/>
          <p:nvPr/>
        </p:nvSpPr>
        <p:spPr>
          <a:xfrm>
            <a:off x="5857513" y="1729046"/>
            <a:ext cx="1417320" cy="21331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9FA674A-367A-594F-A74D-F691B0C8743F}"/>
              </a:ext>
            </a:extLst>
          </p:cNvPr>
          <p:cNvSpPr/>
          <p:nvPr/>
        </p:nvSpPr>
        <p:spPr>
          <a:xfrm>
            <a:off x="4944621" y="1969579"/>
            <a:ext cx="838200" cy="3789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59BC618-1736-F24C-A63B-539B5BCE4829}"/>
              </a:ext>
            </a:extLst>
          </p:cNvPr>
          <p:cNvSpPr/>
          <p:nvPr/>
        </p:nvSpPr>
        <p:spPr>
          <a:xfrm>
            <a:off x="4944621" y="3134908"/>
            <a:ext cx="838200" cy="37890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6A618F9-773D-974B-93C6-7806590CCB81}"/>
              </a:ext>
            </a:extLst>
          </p:cNvPr>
          <p:cNvSpPr/>
          <p:nvPr/>
        </p:nvSpPr>
        <p:spPr>
          <a:xfrm>
            <a:off x="7349525" y="2606183"/>
            <a:ext cx="838200" cy="3789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C92C35-604E-8740-8E39-CA0404F3DB20}"/>
              </a:ext>
            </a:extLst>
          </p:cNvPr>
          <p:cNvSpPr/>
          <p:nvPr/>
        </p:nvSpPr>
        <p:spPr>
          <a:xfrm>
            <a:off x="8264088" y="2237646"/>
            <a:ext cx="2209800" cy="10707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 OUTPUTS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42F677-F702-5640-BA5B-28E37441DA72}"/>
              </a:ext>
            </a:extLst>
          </p:cNvPr>
          <p:cNvSpPr/>
          <p:nvPr/>
        </p:nvSpPr>
        <p:spPr>
          <a:xfrm>
            <a:off x="2183275" y="1705216"/>
            <a:ext cx="2514600" cy="895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KNOWN PARAMETERS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2F111-F446-B641-A7FB-27798B24AF26}"/>
              </a:ext>
            </a:extLst>
          </p:cNvPr>
          <p:cNvSpPr/>
          <p:nvPr/>
        </p:nvSpPr>
        <p:spPr>
          <a:xfrm>
            <a:off x="2183275" y="2905545"/>
            <a:ext cx="2514600" cy="89515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UNKNOWN PARAMETERS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82F41D-E9D0-1C44-AD7E-848591A84157}"/>
              </a:ext>
            </a:extLst>
          </p:cNvPr>
          <p:cNvSpPr txBox="1"/>
          <p:nvPr/>
        </p:nvSpPr>
        <p:spPr>
          <a:xfrm>
            <a:off x="8147367" y="4649844"/>
            <a:ext cx="2443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Compare against calibration targets</a:t>
            </a:r>
          </a:p>
          <a:p>
            <a:pPr algn="ctr"/>
            <a:r>
              <a:rPr lang="en-US" sz="2400" dirty="0"/>
              <a:t>(Calculate “fit”)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83376F-3D1B-A543-BB4E-2E18BE24BF92}"/>
              </a:ext>
            </a:extLst>
          </p:cNvPr>
          <p:cNvSpPr txBox="1"/>
          <p:nvPr/>
        </p:nvSpPr>
        <p:spPr>
          <a:xfrm>
            <a:off x="2221375" y="4649845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different sets of parameter values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F067F5-1253-2947-8999-DE8724B9DD8D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9368988" y="3308434"/>
            <a:ext cx="2" cy="134141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070696-F7EB-E14E-B72A-9E01F8CFD12E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3440575" y="3800695"/>
            <a:ext cx="0" cy="84915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31">
            <a:extLst>
              <a:ext uri="{FF2B5EF4-FFF2-40B4-BE49-F238E27FC236}">
                <a16:creationId xmlns:a16="http://schemas.microsoft.com/office/drawing/2014/main" id="{590636C3-0853-C54F-9307-9A112B4CB9FD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 rot="5400000">
            <a:off x="6404783" y="2885966"/>
            <a:ext cx="1" cy="5928415"/>
          </a:xfrm>
          <a:prstGeom prst="curvedConnector3">
            <a:avLst>
              <a:gd name="adj1" fmla="val 2286010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878617-1D4B-2949-A6EC-B0F52523F8AE}"/>
              </a:ext>
            </a:extLst>
          </p:cNvPr>
          <p:cNvSpPr txBox="1"/>
          <p:nvPr/>
        </p:nvSpPr>
        <p:spPr>
          <a:xfrm>
            <a:off x="4548851" y="5170366"/>
            <a:ext cx="3687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Repeat to find “best-fitting” </a:t>
            </a:r>
          </a:p>
          <a:p>
            <a:pPr algn="ctr"/>
            <a:r>
              <a:rPr lang="en-US" sz="2400" dirty="0"/>
              <a:t>set of parameter values</a:t>
            </a:r>
          </a:p>
        </p:txBody>
      </p:sp>
    </p:spTree>
    <p:extLst>
      <p:ext uri="{BB962C8B-B14F-4D97-AF65-F5344CB8AC3E}">
        <p14:creationId xmlns:p14="http://schemas.microsoft.com/office/powerpoint/2010/main" val="3887068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41FD6-2AE5-6882-4FF5-8CE019B18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0527478-12E5-C71A-31DD-4302A56B8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3059A3A-FDD3-4C0B-F87F-BB3AF4B15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7BEDD652-71F3-F13D-27E6-A2063F5C9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Calibration components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73576577-9E05-2F26-2E73-2F5914ED7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495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Target data = calibration targets</a:t>
            </a:r>
          </a:p>
          <a:p>
            <a:pPr>
              <a:spcAft>
                <a:spcPts val="600"/>
              </a:spcAft>
            </a:pPr>
            <a:r>
              <a:rPr lang="en-US" dirty="0"/>
              <a:t>Goodness-of-Fit (</a:t>
            </a:r>
            <a:r>
              <a:rPr lang="en-US" dirty="0" err="1"/>
              <a:t>GoF</a:t>
            </a:r>
            <a:r>
              <a:rPr lang="en-US" dirty="0"/>
              <a:t>) measures</a:t>
            </a:r>
          </a:p>
          <a:p>
            <a:pPr>
              <a:spcAft>
                <a:spcPts val="600"/>
              </a:spcAft>
            </a:pPr>
            <a:r>
              <a:rPr lang="en-US" dirty="0"/>
              <a:t>Search Strategies</a:t>
            </a:r>
          </a:p>
          <a:p>
            <a:pPr>
              <a:spcAft>
                <a:spcPts val="600"/>
              </a:spcAft>
            </a:pPr>
            <a:r>
              <a:rPr lang="en-US" dirty="0"/>
              <a:t>Acceptance Criteria</a:t>
            </a:r>
          </a:p>
          <a:p>
            <a:pPr>
              <a:spcAft>
                <a:spcPts val="600"/>
              </a:spcAft>
            </a:pPr>
            <a:r>
              <a:rPr lang="en-US" dirty="0"/>
              <a:t>Stopping Rule</a:t>
            </a:r>
          </a:p>
          <a:p>
            <a:pPr>
              <a:spcAft>
                <a:spcPts val="600"/>
              </a:spcAft>
            </a:pPr>
            <a:r>
              <a:rPr lang="en-US" dirty="0"/>
              <a:t>Estimation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97186453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CD9CA82-B9EA-7D41-A244-9FC12A97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23793C-9D3C-B442-81DC-830B8408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MX" altLang="en-MX"/>
          </a:p>
        </p:txBody>
      </p:sp>
      <p:sp>
        <p:nvSpPr>
          <p:cNvPr id="992260" name="Rectangle 4">
            <a:extLst>
              <a:ext uri="{FF2B5EF4-FFF2-40B4-BE49-F238E27FC236}">
                <a16:creationId xmlns:a16="http://schemas.microsoft.com/office/drawing/2014/main" id="{C4D0FC52-99E9-AF47-83A7-FCFD5CE1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751" y="381000"/>
            <a:ext cx="1079164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Calibration targets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608A78A-C083-584B-A241-B6A9BF66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7751" y="1981200"/>
            <a:ext cx="10791645" cy="4876800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Empirical data to be replicated by the model</a:t>
            </a:r>
          </a:p>
          <a:p>
            <a:pPr>
              <a:spcAft>
                <a:spcPts val="1200"/>
              </a:spcAft>
            </a:pPr>
            <a:r>
              <a:rPr lang="en-US" dirty="0"/>
              <a:t>Data not used as direct model inputs</a:t>
            </a:r>
          </a:p>
          <a:p>
            <a:pPr>
              <a:spcAft>
                <a:spcPts val="1200"/>
              </a:spcAft>
            </a:pPr>
            <a:r>
              <a:rPr lang="en-US" dirty="0"/>
              <a:t>Summary statistics (e.g. mean age of cancer diagnosis) or series of observations (e.g. age-specific incidence)</a:t>
            </a:r>
          </a:p>
          <a:p>
            <a:pPr>
              <a:spcAft>
                <a:spcPts val="1200"/>
              </a:spcAft>
            </a:pPr>
            <a:r>
              <a:rPr lang="en-US" dirty="0"/>
              <a:t>Can calibrate to multiple targets (e.g. survival and prevalence) simultaneously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should be able to output the outcomes of interest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Output coverage!</a:t>
            </a:r>
          </a:p>
        </p:txBody>
      </p:sp>
    </p:spTree>
    <p:extLst>
      <p:ext uri="{BB962C8B-B14F-4D97-AF65-F5344CB8AC3E}">
        <p14:creationId xmlns:p14="http://schemas.microsoft.com/office/powerpoint/2010/main" val="15113547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1E50-424F-F847-9D65-B15B7D5D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Goodness</a:t>
            </a:r>
            <a:r>
              <a:rPr lang="nl-NL" dirty="0"/>
              <a:t>-of-fit (</a:t>
            </a:r>
            <a:r>
              <a:rPr lang="nl-NL" dirty="0" err="1"/>
              <a:t>GoF</a:t>
            </a:r>
            <a:r>
              <a:rPr lang="nl-NL" dirty="0"/>
              <a:t>)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80782-E964-7547-9970-B82188907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0050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8663</TotalTime>
  <Words>2345</Words>
  <Application>Microsoft Macintosh PowerPoint</Application>
  <PresentationFormat>Widescreen</PresentationFormat>
  <Paragraphs>346</Paragraphs>
  <Slides>49</Slides>
  <Notes>35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ＭＳ Ｐゴシック</vt:lpstr>
      <vt:lpstr>Arial</vt:lpstr>
      <vt:lpstr>Calibri</vt:lpstr>
      <vt:lpstr>Calibri Light</vt:lpstr>
      <vt:lpstr>Cambria Math</vt:lpstr>
      <vt:lpstr>Courier</vt:lpstr>
      <vt:lpstr>Courier New</vt:lpstr>
      <vt:lpstr>LMMathItalic10</vt:lpstr>
      <vt:lpstr>LMSans10</vt:lpstr>
      <vt:lpstr>Times New Roman</vt:lpstr>
      <vt:lpstr>Verdana</vt:lpstr>
      <vt:lpstr>Office Theme</vt:lpstr>
      <vt:lpstr>Model Calibration</vt:lpstr>
      <vt:lpstr>Model Calibration Overview</vt:lpstr>
      <vt:lpstr>Motivation</vt:lpstr>
      <vt:lpstr>Calibration definition</vt:lpstr>
      <vt:lpstr>Calibration definition</vt:lpstr>
      <vt:lpstr>Calibration process</vt:lpstr>
      <vt:lpstr>Calibration components</vt:lpstr>
      <vt:lpstr>Calibration targets</vt:lpstr>
      <vt:lpstr>Goodness-of-fit (GoF)</vt:lpstr>
      <vt:lpstr>Calculating “fit”</vt:lpstr>
      <vt:lpstr>Distance GoF measures</vt:lpstr>
      <vt:lpstr>Likelihood as GoF</vt:lpstr>
      <vt:lpstr>Likelihood as GoF</vt:lpstr>
      <vt:lpstr>Commonly used likelihoods</vt:lpstr>
      <vt:lpstr>Commonly used likelihoods</vt:lpstr>
      <vt:lpstr>Commonly used likelihoods</vt:lpstr>
      <vt:lpstr>Search Strategies and Algorithms</vt:lpstr>
      <vt:lpstr>Search Strategy</vt:lpstr>
      <vt:lpstr>Grid Search</vt:lpstr>
      <vt:lpstr>Random Search</vt:lpstr>
      <vt:lpstr>Random Search</vt:lpstr>
      <vt:lpstr>Random Search</vt:lpstr>
      <vt:lpstr>Random Search</vt:lpstr>
      <vt:lpstr>Iterative Search</vt:lpstr>
      <vt:lpstr>Nelder-Mead Algorithm</vt:lpstr>
      <vt:lpstr>Nelder-Mead Algorithm</vt:lpstr>
      <vt:lpstr>Uncertainty quantification</vt:lpstr>
      <vt:lpstr>Uncertainty quantification</vt:lpstr>
      <vt:lpstr>Example:  Calibrating a 3-state cancer model</vt:lpstr>
      <vt:lpstr>3-state cancer model</vt:lpstr>
      <vt:lpstr>3-state cancer model</vt:lpstr>
      <vt:lpstr>3-state cancer model</vt:lpstr>
      <vt:lpstr>Calibration R code template</vt:lpstr>
      <vt:lpstr>R demonstration lab interlude CALIBRATION</vt:lpstr>
      <vt:lpstr>Bayesian Calibration</vt:lpstr>
      <vt:lpstr>Bayesian setup</vt:lpstr>
      <vt:lpstr>Bayesian setup</vt:lpstr>
      <vt:lpstr>Bayesian setup</vt:lpstr>
      <vt:lpstr>Commonly used prior distributions to sample n_s values</vt:lpstr>
      <vt:lpstr>Pros and cons</vt:lpstr>
      <vt:lpstr>Obtaining a posterior distribution</vt:lpstr>
      <vt:lpstr>Markov chain Monte Carlo (MCMC) </vt:lpstr>
      <vt:lpstr>Markov chain Monte Carlo (MCMC) </vt:lpstr>
      <vt:lpstr>Markov chain Monte Carlo (MCMC) </vt:lpstr>
      <vt:lpstr>Sampling Importance Resampling (SIR) </vt:lpstr>
      <vt:lpstr>Incremental Mixture Importance Sampling (IMIS) </vt:lpstr>
      <vt:lpstr>Incremental Mixture Importance Sampling (IMIS) </vt:lpstr>
      <vt:lpstr>Incremental Mixture Importance Sampling (IMIS)  Outputs</vt:lpstr>
      <vt:lpstr>R demonstration lab interlude CALIBRATION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Fernando Alarid Escudero</dc:creator>
  <cp:lastModifiedBy>Fernando Alarid Escudero</cp:lastModifiedBy>
  <cp:revision>507</cp:revision>
  <cp:lastPrinted>2025-01-21T01:36:34Z</cp:lastPrinted>
  <dcterms:created xsi:type="dcterms:W3CDTF">2020-08-17T04:19:57Z</dcterms:created>
  <dcterms:modified xsi:type="dcterms:W3CDTF">2025-11-13T01:36:02Z</dcterms:modified>
</cp:coreProperties>
</file>